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60" r:id="rId5"/>
    <p:sldId id="272" r:id="rId6"/>
    <p:sldId id="273" r:id="rId7"/>
    <p:sldId id="274" r:id="rId8"/>
    <p:sldId id="275" r:id="rId9"/>
    <p:sldId id="276" r:id="rId10"/>
    <p:sldId id="277" r:id="rId11"/>
    <p:sldId id="281" r:id="rId12"/>
    <p:sldId id="282" r:id="rId13"/>
    <p:sldId id="283" r:id="rId14"/>
    <p:sldId id="280" r:id="rId15"/>
    <p:sldId id="278" r:id="rId16"/>
    <p:sldId id="279" r:id="rId17"/>
  </p:sldIdLst>
  <p:sldSz cx="18288000" cy="10287000"/>
  <p:notesSz cx="6858000" cy="9144000"/>
  <p:embeddedFontLst>
    <p:embeddedFont>
      <p:font typeface="方正宝黑体 简 Light" panose="02010600030101010101" charset="-122"/>
      <p:regular r:id="rId20"/>
    </p:embeddedFont>
    <p:embeddedFont>
      <p:font typeface="方正宝黑体 简 Medium" panose="02010600030101010101" charset="-122"/>
      <p:regular r:id="rId21"/>
    </p:embeddedFont>
    <p:embeddedFont>
      <p:font typeface="方正大黑体_GBK" panose="02010600030101010101" charset="-122"/>
      <p:regular r:id="rId22"/>
    </p:embeddedFont>
    <p:embeddedFont>
      <p:font typeface="等线 Light" panose="02010600030101010101" pitchFamily="2" charset="-122"/>
      <p:regular r:id="rId23"/>
    </p:embeddedFont>
    <p:embeddedFont>
      <p:font typeface="微软雅黑" panose="020B0503020204020204" pitchFamily="34" charset="-122"/>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userDrawn="1">
          <p15:clr>
            <a:srgbClr val="A4A3A4"/>
          </p15:clr>
        </p15:guide>
        <p15:guide id="2" pos="29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0F1"/>
    <a:srgbClr val="183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987" autoAdjust="0"/>
  </p:normalViewPr>
  <p:slideViewPr>
    <p:cSldViewPr showGuides="1">
      <p:cViewPr varScale="1">
        <p:scale>
          <a:sx n="52" d="100"/>
          <a:sy n="52" d="100"/>
        </p:scale>
        <p:origin x="1200" y="48"/>
      </p:cViewPr>
      <p:guideLst>
        <p:guide orient="horz" pos="1996"/>
        <p:guide pos="292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从人员安全角度来说，施工领域的安全事故一直是行业的一大痛点，其中高处坠落、物体打击、触电、坍塌这四大伤害，占据了施工事故死亡总数的 </a:t>
            </a:r>
            <a:r>
              <a:rPr lang="en-US" altLang="zh-CN" sz="1200" b="0" i="0" kern="1200" dirty="0">
                <a:solidFill>
                  <a:schemeClr val="tx1"/>
                </a:solidFill>
                <a:effectLst/>
                <a:latin typeface="+mn-lt"/>
                <a:ea typeface="+mn-ea"/>
                <a:cs typeface="+mn-cs"/>
              </a:rPr>
              <a:t>80% </a:t>
            </a:r>
            <a:r>
              <a:rPr lang="zh-CN" altLang="en-US" sz="1200" b="0" i="0" kern="1200" dirty="0">
                <a:solidFill>
                  <a:schemeClr val="tx1"/>
                </a:solidFill>
                <a:effectLst/>
                <a:latin typeface="+mn-lt"/>
                <a:ea typeface="+mn-ea"/>
                <a:cs typeface="+mn-cs"/>
              </a:rPr>
              <a:t>以上。这意味着每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起施工致死事故里，就有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起左右是由这四类隐患直接引发的，一条条生命的消逝背后，是一个个家庭的破碎，也为行业安全管理敲响了沉重警钟。</a:t>
            </a:r>
          </a:p>
          <a:p>
            <a:r>
              <a:rPr lang="zh-CN" altLang="en-US" sz="1200" b="0" i="0" kern="1200" dirty="0">
                <a:solidFill>
                  <a:schemeClr val="tx1"/>
                </a:solidFill>
                <a:effectLst/>
                <a:latin typeface="+mn-lt"/>
                <a:ea typeface="+mn-ea"/>
                <a:cs typeface="+mn-cs"/>
              </a:rPr>
              <a:t>再看经济损失层面，单起施工重大事故的直接经济损失就高达 </a:t>
            </a:r>
            <a:r>
              <a:rPr lang="en-US" altLang="zh-CN" sz="1200" b="0" i="0" kern="1200" dirty="0">
                <a:solidFill>
                  <a:schemeClr val="tx1"/>
                </a:solidFill>
                <a:effectLst/>
                <a:latin typeface="+mn-lt"/>
                <a:ea typeface="+mn-ea"/>
                <a:cs typeface="+mn-cs"/>
              </a:rPr>
              <a:t>300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500 </a:t>
            </a:r>
            <a:r>
              <a:rPr lang="zh-CN" altLang="en-US" sz="1200" b="0" i="0" kern="1200" dirty="0">
                <a:solidFill>
                  <a:schemeClr val="tx1"/>
                </a:solidFill>
                <a:effectLst/>
                <a:latin typeface="+mn-lt"/>
                <a:ea typeface="+mn-ea"/>
                <a:cs typeface="+mn-cs"/>
              </a:rPr>
              <a:t>万元，这笔费用涵盖了设备损毁、伤亡人员赔偿、现场抢修等直接支出。但更需要警惕的是间接损失，项目停工的工期延误成本、相关部门的高额罚款、企业商誉受损导致的订单流失等，其金额能达到直接损失的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倍，算下来一起重大事故的综合经济损失最高可达 </a:t>
            </a:r>
            <a:r>
              <a:rPr lang="en-US" altLang="zh-CN" sz="1200" b="0" i="0" kern="1200" dirty="0">
                <a:solidFill>
                  <a:schemeClr val="tx1"/>
                </a:solidFill>
                <a:effectLst/>
                <a:latin typeface="+mn-lt"/>
                <a:ea typeface="+mn-ea"/>
                <a:cs typeface="+mn-cs"/>
              </a:rPr>
              <a:t>2500 </a:t>
            </a:r>
            <a:r>
              <a:rPr lang="zh-CN" altLang="en-US" sz="1200" b="0" i="0" kern="1200" dirty="0">
                <a:solidFill>
                  <a:schemeClr val="tx1"/>
                </a:solidFill>
                <a:effectLst/>
                <a:latin typeface="+mn-lt"/>
                <a:ea typeface="+mn-ea"/>
                <a:cs typeface="+mn-cs"/>
              </a:rPr>
              <a:t>万元。</a:t>
            </a:r>
          </a:p>
          <a:p>
            <a:r>
              <a:rPr lang="zh-CN" altLang="en-US" sz="1200" b="0" i="0" kern="1200" dirty="0">
                <a:solidFill>
                  <a:schemeClr val="tx1"/>
                </a:solidFill>
                <a:effectLst/>
                <a:latin typeface="+mn-lt"/>
                <a:ea typeface="+mn-ea"/>
                <a:cs typeface="+mn-cs"/>
              </a:rPr>
              <a:t>这些残酷的数字和现实都在告诉我们，施工现场的安全隐患识别，是关乎人员生命安全、企业生存发展、行业稳定运行的关键环节。传统人工排查不仅效率低，还容易因人为疏忽遗漏隐患，这正是我们要打造基于 </a:t>
            </a:r>
            <a:r>
              <a:rPr lang="en-US" altLang="zh-CN" sz="1200" b="0" i="0" kern="1200" dirty="0">
                <a:solidFill>
                  <a:schemeClr val="tx1"/>
                </a:solidFill>
                <a:effectLst/>
                <a:latin typeface="+mn-lt"/>
                <a:ea typeface="+mn-ea"/>
                <a:cs typeface="+mn-cs"/>
              </a:rPr>
              <a:t>VLM </a:t>
            </a:r>
            <a:r>
              <a:rPr lang="zh-CN" altLang="en-US" sz="1200" b="0" i="0" kern="1200" dirty="0">
                <a:solidFill>
                  <a:schemeClr val="tx1"/>
                </a:solidFill>
                <a:effectLst/>
                <a:latin typeface="+mn-lt"/>
                <a:ea typeface="+mn-ea"/>
                <a:cs typeface="+mn-cs"/>
              </a:rPr>
              <a:t>的工地隐患图片识别系统的核心原因，希望通过技术手段实现隐患的精准、高效识别，筑牢工地安全防线。</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0775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传统巡检平均</a:t>
            </a:r>
            <a:r>
              <a:rPr lang="en-US" altLang="zh-CN" dirty="0"/>
              <a:t>2</a:t>
            </a:r>
            <a:r>
              <a:rPr lang="zh-CN" altLang="en-US" dirty="0"/>
              <a:t>～</a:t>
            </a:r>
            <a:r>
              <a:rPr lang="en-US" altLang="zh-CN" dirty="0"/>
              <a:t>3</a:t>
            </a:r>
            <a:r>
              <a:rPr lang="zh-CN" altLang="en-US" dirty="0"/>
              <a:t>天才能覆盖全场</a:t>
            </a:r>
            <a:endParaRPr lang="en-US" altLang="zh-CN" dirty="0"/>
          </a:p>
          <a:p>
            <a:r>
              <a:rPr lang="zh-CN" altLang="en-US" sz="1200" b="0" i="0" kern="1200" dirty="0">
                <a:solidFill>
                  <a:schemeClr val="tx1"/>
                </a:solidFill>
                <a:effectLst/>
                <a:latin typeface="+mn-lt"/>
                <a:ea typeface="+mn-ea"/>
                <a:cs typeface="+mn-cs"/>
              </a:rPr>
              <a:t>隐患识别的重要性后，我们再来看看目前传统人工检查模式存在的诸多局限性，这也是我们迫切需要技术革新的核心原因。</a:t>
            </a:r>
          </a:p>
          <a:p>
            <a:r>
              <a:rPr lang="zh-CN" altLang="en-US" sz="1200" b="0" i="0" kern="1200" dirty="0">
                <a:solidFill>
                  <a:schemeClr val="tx1"/>
                </a:solidFill>
                <a:effectLst/>
                <a:latin typeface="+mn-lt"/>
                <a:ea typeface="+mn-ea"/>
                <a:cs typeface="+mn-cs"/>
              </a:rPr>
              <a:t>首先是</a:t>
            </a:r>
            <a:r>
              <a:rPr lang="zh-CN" altLang="en-US" sz="1200" b="1" i="0" kern="1200" dirty="0">
                <a:solidFill>
                  <a:schemeClr val="tx1"/>
                </a:solidFill>
                <a:effectLst/>
                <a:latin typeface="+mn-lt"/>
                <a:ea typeface="+mn-ea"/>
                <a:cs typeface="+mn-cs"/>
              </a:rPr>
              <a:t>效率低、成本高</a:t>
            </a:r>
            <a:r>
              <a:rPr lang="zh-CN" altLang="en-US" sz="1200" b="0" i="0" kern="1200" dirty="0">
                <a:solidFill>
                  <a:schemeClr val="tx1"/>
                </a:solidFill>
                <a:effectLst/>
                <a:latin typeface="+mn-lt"/>
                <a:ea typeface="+mn-ea"/>
                <a:cs typeface="+mn-cs"/>
              </a:rPr>
              <a:t>的问题。一方面，人工巡检的节奏慢、人力投入大，不仅拉高了企业的安全管理成本，还存在明显的时间滞后性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隐患从产生到被安全员发现，时间差可能长达数天，而这几天的空窗期，恰恰是安全事故最容易爆发的阶段，一点小隐患都可能演变成大事故。另一方面，安全员的巡检范围还受物理空间严格限制，就拿常规工业园区来说，单人单日最多也只能覆盖 </a:t>
            </a:r>
            <a:r>
              <a:rPr lang="en-US" altLang="zh-CN" sz="1200" b="0" i="0" kern="1200" dirty="0">
                <a:solidFill>
                  <a:schemeClr val="tx1"/>
                </a:solidFill>
                <a:effectLst/>
                <a:latin typeface="+mn-lt"/>
                <a:ea typeface="+mn-ea"/>
                <a:cs typeface="+mn-cs"/>
              </a:rPr>
              <a:t>5-8 </a:t>
            </a:r>
            <a:r>
              <a:rPr lang="zh-CN" altLang="en-US" sz="1200" b="0" i="0" kern="1200" dirty="0">
                <a:solidFill>
                  <a:schemeClr val="tx1"/>
                </a:solidFill>
                <a:effectLst/>
                <a:latin typeface="+mn-lt"/>
                <a:ea typeface="+mn-ea"/>
                <a:cs typeface="+mn-cs"/>
              </a:rPr>
              <a:t>个片区，园区内的不少区域会长期处于安全巡检的 “盲区”，隐患自然容易被遗漏。</a:t>
            </a:r>
          </a:p>
          <a:p>
            <a:r>
              <a:rPr lang="zh-CN" altLang="en-US" sz="1200" b="0" i="0" kern="1200" dirty="0">
                <a:solidFill>
                  <a:schemeClr val="tx1"/>
                </a:solidFill>
                <a:effectLst/>
                <a:latin typeface="+mn-lt"/>
                <a:ea typeface="+mn-ea"/>
                <a:cs typeface="+mn-cs"/>
              </a:rPr>
              <a:t>更关键的是，传统人工检查</a:t>
            </a:r>
            <a:r>
              <a:rPr lang="zh-CN" altLang="en-US" sz="1200" b="1" i="0" kern="1200" dirty="0">
                <a:solidFill>
                  <a:schemeClr val="tx1"/>
                </a:solidFill>
                <a:effectLst/>
                <a:latin typeface="+mn-lt"/>
                <a:ea typeface="+mn-ea"/>
                <a:cs typeface="+mn-cs"/>
              </a:rPr>
              <a:t>难以标准化、主观性极强</a:t>
            </a:r>
            <a:r>
              <a:rPr lang="zh-CN" altLang="en-US" sz="1200" b="0" i="0" kern="1200" dirty="0">
                <a:solidFill>
                  <a:schemeClr val="tx1"/>
                </a:solidFill>
                <a:effectLst/>
                <a:latin typeface="+mn-lt"/>
                <a:ea typeface="+mn-ea"/>
                <a:cs typeface="+mn-cs"/>
              </a:rPr>
              <a:t>。住建部曾有一个很有代表性的科技项目，项目组让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位资深安全员对同一施工层进行安全打分和隐患排查，结果却相差甚远：重大隐患的检出率浮动在 </a:t>
            </a:r>
            <a:r>
              <a:rPr lang="en-US" altLang="zh-CN" sz="1200" b="0" i="0" kern="1200" dirty="0">
                <a:solidFill>
                  <a:schemeClr val="tx1"/>
                </a:solidFill>
                <a:effectLst/>
                <a:latin typeface="+mn-lt"/>
                <a:ea typeface="+mn-ea"/>
                <a:cs typeface="+mn-cs"/>
              </a:rPr>
              <a:t>9%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47% </a:t>
            </a:r>
            <a:r>
              <a:rPr lang="zh-CN" altLang="en-US" sz="1200" b="0" i="0" kern="1200" dirty="0">
                <a:solidFill>
                  <a:schemeClr val="tx1"/>
                </a:solidFill>
                <a:effectLst/>
                <a:latin typeface="+mn-lt"/>
                <a:ea typeface="+mn-ea"/>
                <a:cs typeface="+mn-cs"/>
              </a:rPr>
              <a:t>之间，一般隐患的漏检率更是达到了 </a:t>
            </a:r>
            <a:r>
              <a:rPr lang="en-US" altLang="zh-CN" sz="1200" b="0" i="0" kern="1200" dirty="0">
                <a:solidFill>
                  <a:schemeClr val="tx1"/>
                </a:solidFill>
                <a:effectLst/>
                <a:latin typeface="+mn-lt"/>
                <a:ea typeface="+mn-ea"/>
                <a:cs typeface="+mn-cs"/>
              </a:rPr>
              <a:t>12%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63%</a:t>
            </a:r>
            <a:r>
              <a:rPr lang="zh-CN" altLang="en-US" sz="1200" b="0" i="0" kern="1200" dirty="0">
                <a:solidFill>
                  <a:schemeClr val="tx1"/>
                </a:solidFill>
                <a:effectLst/>
                <a:latin typeface="+mn-lt"/>
                <a:ea typeface="+mn-ea"/>
                <a:cs typeface="+mn-cs"/>
              </a:rPr>
              <a:t>。要知道，参与实验的都是经验丰富的资深安全员，尚且出现这么大的判断偏差，可想而知在日常的工地巡检中，不同</a:t>
            </a:r>
            <a:r>
              <a:rPr lang="zh-CN" altLang="en-US" sz="1200" b="1" i="0" kern="1200" dirty="0">
                <a:solidFill>
                  <a:schemeClr val="tx1"/>
                </a:solidFill>
                <a:effectLst/>
                <a:latin typeface="+mn-lt"/>
                <a:ea typeface="+mn-ea"/>
                <a:cs typeface="+mn-cs"/>
              </a:rPr>
              <a:t>安全员的标准不统一、主观判断差异大的问题会有多突出，这也让工地的安全防线出现了极大的不确定性</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这些局限性都说明，单纯依靠人工已经无法满足现代化工地的安全管理需求，我们急需一套更高效、更精准、更标准化的隐患识别方案。</a:t>
            </a:r>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基于计算机视觉技术的方法则依托图像或视频数据，利用</a:t>
            </a:r>
            <a:r>
              <a:rPr lang="zh-CN" altLang="en-US" b="1" dirty="0"/>
              <a:t>图像处理、目标检测、语义分割及行为识别等</a:t>
            </a:r>
            <a:r>
              <a:rPr lang="zh-CN" altLang="en-US" dirty="0"/>
              <a:t>技术自动识别安全隐患。其核心在于特征提取</a:t>
            </a:r>
            <a:endParaRPr lang="en-US" altLang="zh-CN" dirty="0"/>
          </a:p>
          <a:p>
            <a:endParaRPr lang="en-US" altLang="zh-CN" dirty="0"/>
          </a:p>
          <a:p>
            <a:r>
              <a:rPr lang="zh-CN" altLang="en-US" sz="1200" b="0" i="0" kern="1200" dirty="0">
                <a:solidFill>
                  <a:schemeClr val="tx1"/>
                </a:solidFill>
                <a:effectLst/>
                <a:latin typeface="+mn-lt"/>
                <a:ea typeface="+mn-ea"/>
                <a:cs typeface="+mn-cs"/>
              </a:rPr>
              <a:t>首先，在</a:t>
            </a:r>
            <a:r>
              <a:rPr lang="zh-CN" altLang="en-US" sz="1200" b="1" i="0" kern="1200" dirty="0">
                <a:solidFill>
                  <a:schemeClr val="tx1"/>
                </a:solidFill>
                <a:effectLst/>
                <a:latin typeface="+mn-lt"/>
                <a:ea typeface="+mn-ea"/>
                <a:cs typeface="+mn-cs"/>
              </a:rPr>
              <a:t>自动化识别技术的探索上，传统基于特征提取的方法已经实现了隐患识别从人工到自动化的初步跨越</a:t>
            </a:r>
            <a:r>
              <a:rPr lang="zh-CN" altLang="en-US" sz="1200" b="0" i="0" kern="1200" dirty="0">
                <a:solidFill>
                  <a:schemeClr val="tx1"/>
                </a:solidFill>
                <a:effectLst/>
                <a:latin typeface="+mn-lt"/>
                <a:ea typeface="+mn-ea"/>
                <a:cs typeface="+mn-cs"/>
              </a:rPr>
              <a:t>，，一定程度上提升了识别效率和标准化程度。但这类方法存在明显短板：一方面其识别性能严重受限于现场图像质量，比如强光、遮挡、模糊的画面会大幅降低识别准确率，同时算法本身的精度瓶颈也难以突破；另一方面这类算法对计算资源的需求较高，对于中小型施工企业来说，部署成本和运维压力都相对较大，很难实现规模化落地。</a:t>
            </a:r>
          </a:p>
          <a:p>
            <a:r>
              <a:rPr lang="zh-CN" altLang="en-US" sz="1200" b="0" i="0" kern="1200" dirty="0">
                <a:solidFill>
                  <a:schemeClr val="tx1"/>
                </a:solidFill>
                <a:effectLst/>
                <a:latin typeface="+mn-lt"/>
                <a:ea typeface="+mn-ea"/>
                <a:cs typeface="+mn-cs"/>
              </a:rPr>
              <a:t>其次，当前主流的大语言模型（</a:t>
            </a:r>
            <a:r>
              <a:rPr lang="en-US" altLang="zh-CN" sz="1200" b="0" i="0" kern="1200" dirty="0">
                <a:solidFill>
                  <a:schemeClr val="tx1"/>
                </a:solidFill>
                <a:effectLst/>
                <a:latin typeface="+mn-lt"/>
                <a:ea typeface="+mn-ea"/>
                <a:cs typeface="+mn-cs"/>
              </a:rPr>
              <a:t>LLM</a:t>
            </a:r>
            <a:r>
              <a:rPr lang="zh-CN" altLang="en-US" sz="1200" b="0" i="0" kern="1200" dirty="0">
                <a:solidFill>
                  <a:schemeClr val="tx1"/>
                </a:solidFill>
                <a:effectLst/>
                <a:latin typeface="+mn-lt"/>
                <a:ea typeface="+mn-ea"/>
                <a:cs typeface="+mn-cs"/>
              </a:rPr>
              <a:t>）为隐患识别技术的升级提供了核心支撑。这</a:t>
            </a:r>
            <a:r>
              <a:rPr lang="zh-CN" altLang="en-US" sz="1200" b="1" i="0" kern="1200" dirty="0">
                <a:solidFill>
                  <a:schemeClr val="tx1"/>
                </a:solidFill>
                <a:effectLst/>
                <a:latin typeface="+mn-lt"/>
                <a:ea typeface="+mn-ea"/>
                <a:cs typeface="+mn-cs"/>
              </a:rPr>
              <a:t>类模型具备强大的跨模态理解和逻辑推理能力</a:t>
            </a:r>
            <a:r>
              <a:rPr lang="zh-CN" altLang="en-US" sz="1200" b="0" i="0" kern="1200" dirty="0">
                <a:solidFill>
                  <a:schemeClr val="tx1"/>
                </a:solidFill>
                <a:effectLst/>
                <a:latin typeface="+mn-lt"/>
                <a:ea typeface="+mn-ea"/>
                <a:cs typeface="+mn-cs"/>
              </a:rPr>
              <a:t>，不再局限于单一的图像特征匹配，而是能够同时从现场图像、各类传感器采集的数据中精准提取关键安全特征，比如能从施工人员的作业姿态、</a:t>
            </a:r>
            <a:r>
              <a:rPr lang="zh-CN" altLang="en-US" sz="1200" b="1" i="0" kern="1200" dirty="0">
                <a:solidFill>
                  <a:schemeClr val="tx1"/>
                </a:solidFill>
                <a:effectLst/>
                <a:latin typeface="+mn-lt"/>
                <a:ea typeface="+mn-ea"/>
                <a:cs typeface="+mn-cs"/>
              </a:rPr>
              <a:t>设备的摆放位置、现场的环境布局等多维度信息中，判断出潜在的高处坠落、物体打击等安全隐患</a:t>
            </a:r>
            <a:r>
              <a:rPr lang="zh-CN" altLang="en-US" sz="1200" b="0" i="0" kern="1200" dirty="0">
                <a:solidFill>
                  <a:schemeClr val="tx1"/>
                </a:solidFill>
                <a:effectLst/>
                <a:latin typeface="+mn-lt"/>
                <a:ea typeface="+mn-ea"/>
                <a:cs typeface="+mn-cs"/>
              </a:rPr>
              <a:t>，实现了从 “识别可见隐患” 到 “预判潜在风险” 的进阶。</a:t>
            </a:r>
          </a:p>
          <a:p>
            <a:r>
              <a:rPr lang="zh-CN" altLang="en-US" sz="1200" b="0" i="0" kern="1200" dirty="0">
                <a:solidFill>
                  <a:schemeClr val="tx1"/>
                </a:solidFill>
                <a:effectLst/>
                <a:latin typeface="+mn-lt"/>
                <a:ea typeface="+mn-ea"/>
                <a:cs typeface="+mn-cs"/>
              </a:rPr>
              <a:t>最后，行业层面也已经具备了扎实的数字化基础。目前多数</a:t>
            </a:r>
            <a:r>
              <a:rPr lang="zh-CN" altLang="en-US" sz="1200" b="1" i="0" kern="1200" dirty="0">
                <a:solidFill>
                  <a:schemeClr val="tx1"/>
                </a:solidFill>
                <a:effectLst/>
                <a:latin typeface="+mn-lt"/>
                <a:ea typeface="+mn-ea"/>
                <a:cs typeface="+mn-cs"/>
              </a:rPr>
              <a:t>施工企业都已完成了安全管理的初步数字化转型，积累了海量的历史隐患数据</a:t>
            </a:r>
            <a:r>
              <a:rPr lang="zh-CN" altLang="en-US" sz="1200" b="0" i="0" kern="1200" dirty="0">
                <a:solidFill>
                  <a:schemeClr val="tx1"/>
                </a:solidFill>
                <a:effectLst/>
                <a:latin typeface="+mn-lt"/>
                <a:ea typeface="+mn-ea"/>
                <a:cs typeface="+mn-cs"/>
              </a:rPr>
              <a:t>，涵盖日常巡检报告、历年安全事故案例、隐患整改记录等，这些高质量的标注数据既能为 </a:t>
            </a:r>
            <a:r>
              <a:rPr lang="en-US" altLang="zh-CN" sz="1200" b="0" i="0" kern="1200" dirty="0">
                <a:solidFill>
                  <a:schemeClr val="tx1"/>
                </a:solidFill>
                <a:effectLst/>
                <a:latin typeface="+mn-lt"/>
                <a:ea typeface="+mn-ea"/>
                <a:cs typeface="+mn-cs"/>
              </a:rPr>
              <a:t>VLM </a:t>
            </a:r>
            <a:r>
              <a:rPr lang="zh-CN" altLang="en-US" sz="1200" b="0" i="0" kern="1200" dirty="0">
                <a:solidFill>
                  <a:schemeClr val="tx1"/>
                </a:solidFill>
                <a:effectLst/>
                <a:latin typeface="+mn-lt"/>
                <a:ea typeface="+mn-ea"/>
                <a:cs typeface="+mn-cs"/>
              </a:rPr>
              <a:t>模型的训练提供充足的样本支撑，也能帮助模型不断优化识别逻辑、提升判断精准度，为系统的落地和迭代筑牢了数据根基。</a:t>
            </a:r>
          </a:p>
          <a:p>
            <a:r>
              <a:rPr lang="zh-CN" altLang="en-US" sz="1200" b="0" i="0" kern="1200" dirty="0">
                <a:solidFill>
                  <a:schemeClr val="tx1"/>
                </a:solidFill>
                <a:effectLst/>
                <a:latin typeface="+mn-lt"/>
                <a:ea typeface="+mn-ea"/>
                <a:cs typeface="+mn-cs"/>
              </a:rPr>
              <a:t>这些技术进展与行业基础，共同构成了我们研发这套智能隐患识别系统的核心前提，也让技术落地和价值实现具备了坚实的保障。</a:t>
            </a: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Transformer</a:t>
            </a:r>
            <a:r>
              <a:rPr lang="zh-CN" altLang="en-US"/>
              <a:t>编码：多层注意力机制理解上下文</a:t>
            </a:r>
          </a:p>
          <a:p>
            <a:r>
              <a:rPr lang="en-US" altLang="zh-CN"/>
              <a:t>Pooling</a:t>
            </a:r>
            <a:r>
              <a:rPr lang="zh-CN" altLang="en-US"/>
              <a:t>：池化操作，将词向量合并为句子向量</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传统巡检平均</a:t>
            </a:r>
            <a:r>
              <a:rPr lang="en-US" altLang="zh-CN"/>
              <a:t>2</a:t>
            </a:r>
            <a:r>
              <a:rPr lang="zh-CN" altLang="en-US"/>
              <a:t>～</a:t>
            </a:r>
            <a:r>
              <a:rPr lang="en-US" altLang="zh-CN"/>
              <a:t>3</a:t>
            </a:r>
            <a:r>
              <a:rPr lang="zh-CN" altLang="en-US"/>
              <a:t>天才能覆盖全场</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wm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wmf"/><Relationship Id="rId5" Type="http://schemas.openxmlformats.org/officeDocument/2006/relationships/oleObject" Target="../embeddings/oleObject2.bin"/><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9" Type="http://schemas.openxmlformats.org/officeDocument/2006/relationships/image" Target="../media/image19.svg"/><Relationship Id="rId21" Type="http://schemas.openxmlformats.org/officeDocument/2006/relationships/tags" Target="../tags/tag24.xml"/><Relationship Id="rId34" Type="http://schemas.openxmlformats.org/officeDocument/2006/relationships/image" Target="../media/image14.png"/><Relationship Id="rId42" Type="http://schemas.openxmlformats.org/officeDocument/2006/relationships/image" Target="../media/image22.png"/><Relationship Id="rId47" Type="http://schemas.openxmlformats.org/officeDocument/2006/relationships/image" Target="../media/image27.svg"/><Relationship Id="rId7" Type="http://schemas.openxmlformats.org/officeDocument/2006/relationships/tags" Target="../tags/tag10.xml"/><Relationship Id="rId2" Type="http://schemas.openxmlformats.org/officeDocument/2006/relationships/tags" Target="../tags/tag5.xml"/><Relationship Id="rId16" Type="http://schemas.openxmlformats.org/officeDocument/2006/relationships/tags" Target="../tags/tag19.xml"/><Relationship Id="rId29" Type="http://schemas.openxmlformats.org/officeDocument/2006/relationships/tags" Target="../tags/tag32.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image" Target="../media/image12.png"/><Relationship Id="rId37" Type="http://schemas.openxmlformats.org/officeDocument/2006/relationships/image" Target="../media/image17.svg"/><Relationship Id="rId40" Type="http://schemas.openxmlformats.org/officeDocument/2006/relationships/image" Target="../media/image20.png"/><Relationship Id="rId45" Type="http://schemas.openxmlformats.org/officeDocument/2006/relationships/image" Target="../media/image25.sv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image" Target="../media/image16.png"/><Relationship Id="rId49" Type="http://schemas.openxmlformats.org/officeDocument/2006/relationships/image" Target="../media/image29.sv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slideLayout" Target="../slideLayouts/slideLayout7.xml"/><Relationship Id="rId44" Type="http://schemas.openxmlformats.org/officeDocument/2006/relationships/image" Target="../media/image24.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image" Target="../media/image15.svg"/><Relationship Id="rId43" Type="http://schemas.openxmlformats.org/officeDocument/2006/relationships/image" Target="../media/image23.svg"/><Relationship Id="rId48" Type="http://schemas.openxmlformats.org/officeDocument/2006/relationships/image" Target="../media/image28.png"/><Relationship Id="rId8" Type="http://schemas.openxmlformats.org/officeDocument/2006/relationships/tags" Target="../tags/tag11.xml"/><Relationship Id="rId3" Type="http://schemas.openxmlformats.org/officeDocument/2006/relationships/tags" Target="../tags/tag6.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image" Target="../media/image13.svg"/><Relationship Id="rId38" Type="http://schemas.openxmlformats.org/officeDocument/2006/relationships/image" Target="../media/image18.png"/><Relationship Id="rId46" Type="http://schemas.openxmlformats.org/officeDocument/2006/relationships/image" Target="../media/image26.png"/><Relationship Id="rId20" Type="http://schemas.openxmlformats.org/officeDocument/2006/relationships/tags" Target="../tags/tag23.xml"/><Relationship Id="rId41" Type="http://schemas.openxmlformats.org/officeDocument/2006/relationships/image" Target="../media/image21.svg"/><Relationship Id="rId1" Type="http://schemas.openxmlformats.org/officeDocument/2006/relationships/tags" Target="../tags/tag4.xml"/><Relationship Id="rId6"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9.xml"/><Relationship Id="rId7" Type="http://schemas.openxmlformats.org/officeDocument/2006/relationships/slideLayout" Target="../slideLayouts/slideLayout7.xml"/><Relationship Id="rId12" Type="http://schemas.openxmlformats.org/officeDocument/2006/relationships/image" Target="../media/image33.png"/><Relationship Id="rId2" Type="http://schemas.openxmlformats.org/officeDocument/2006/relationships/tags" Target="../tags/tag38.xml"/><Relationship Id="rId16" Type="http://schemas.openxmlformats.org/officeDocument/2006/relationships/image" Target="../media/image3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32.png"/><Relationship Id="rId5" Type="http://schemas.openxmlformats.org/officeDocument/2006/relationships/tags" Target="../tags/tag41.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tags" Target="../tags/tag40.xml"/><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990600" y="3390900"/>
            <a:ext cx="4935220" cy="4623435"/>
          </a:xfrm>
          <a:prstGeom prst="rect">
            <a:avLst/>
          </a:prstGeom>
        </p:spPr>
      </p:pic>
      <p:grpSp>
        <p:nvGrpSpPr>
          <p:cNvPr id="4" name="Group 4"/>
          <p:cNvGrpSpPr/>
          <p:nvPr/>
        </p:nvGrpSpPr>
        <p:grpSpPr>
          <a:xfrm>
            <a:off x="4105179" y="8090781"/>
            <a:ext cx="4742962" cy="4392438"/>
            <a:chOff x="0" y="0"/>
            <a:chExt cx="5800804" cy="5372100"/>
          </a:xfrm>
        </p:grpSpPr>
        <p:sp>
          <p:nvSpPr>
            <p:cNvPr id="5" name="Freeform 5"/>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id="6" name="Group 6"/>
          <p:cNvGrpSpPr/>
          <p:nvPr/>
        </p:nvGrpSpPr>
        <p:grpSpPr>
          <a:xfrm>
            <a:off x="10282261" y="1028700"/>
            <a:ext cx="5339708" cy="564302"/>
            <a:chOff x="0" y="0"/>
            <a:chExt cx="7119612" cy="752402"/>
          </a:xfrm>
        </p:grpSpPr>
        <p:sp>
          <p:nvSpPr>
            <p:cNvPr id="7" name="TextBox 7"/>
            <p:cNvSpPr txBox="1"/>
            <p:nvPr/>
          </p:nvSpPr>
          <p:spPr>
            <a:xfrm>
              <a:off x="1711549" y="24335"/>
              <a:ext cx="5408063" cy="693419"/>
            </a:xfrm>
            <a:prstGeom prst="rect">
              <a:avLst/>
            </a:prstGeom>
          </p:spPr>
          <p:txBody>
            <a:bodyPr lIns="0" tIns="0" rIns="0" bIns="0" rtlCol="0" anchor="t">
              <a:spAutoFit/>
            </a:bodyPr>
            <a:lstStyle/>
            <a:p>
              <a:pPr algn="l">
                <a:lnSpc>
                  <a:spcPts val="4060"/>
                </a:lnSpc>
                <a:spcBef>
                  <a:spcPct val="0"/>
                </a:spcBef>
              </a:pPr>
              <a:r>
                <a:rPr lang="zh-CN" altLang="en-US" sz="29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智能媒体分析与生成</a:t>
              </a:r>
            </a:p>
          </p:txBody>
        </p:sp>
        <p:sp>
          <p:nvSpPr>
            <p:cNvPr id="8" name="Freeform 8"/>
            <p:cNvSpPr/>
            <p:nvPr/>
          </p:nvSpPr>
          <p:spPr>
            <a:xfrm>
              <a:off x="0" y="0"/>
              <a:ext cx="1317768" cy="752402"/>
            </a:xfrm>
            <a:custGeom>
              <a:avLst/>
              <a:gdLst/>
              <a:ahLst/>
              <a:cxnLst/>
              <a:rect l="l" t="t" r="r" b="b"/>
              <a:pathLst>
                <a:path w="1317768" h="752402">
                  <a:moveTo>
                    <a:pt x="0" y="0"/>
                  </a:moveTo>
                  <a:lnTo>
                    <a:pt x="1317768" y="0"/>
                  </a:lnTo>
                  <a:lnTo>
                    <a:pt x="1317768" y="752402"/>
                  </a:lnTo>
                  <a:lnTo>
                    <a:pt x="0" y="752402"/>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grpSp>
      <p:grpSp>
        <p:nvGrpSpPr>
          <p:cNvPr id="9" name="Group 9"/>
          <p:cNvGrpSpPr/>
          <p:nvPr/>
        </p:nvGrpSpPr>
        <p:grpSpPr>
          <a:xfrm rot="-10800000">
            <a:off x="-3602767" y="-3778684"/>
            <a:ext cx="10210354" cy="6226137"/>
            <a:chOff x="0" y="0"/>
            <a:chExt cx="8809804" cy="5372100"/>
          </a:xfrm>
        </p:grpSpPr>
        <p:sp>
          <p:nvSpPr>
            <p:cNvPr id="10" name="Freeform 10"/>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grpSp>
        <p:nvGrpSpPr>
          <p:cNvPr id="12" name="Group 12"/>
          <p:cNvGrpSpPr/>
          <p:nvPr/>
        </p:nvGrpSpPr>
        <p:grpSpPr>
          <a:xfrm>
            <a:off x="7712710" y="3881120"/>
            <a:ext cx="9546591" cy="3685749"/>
            <a:chOff x="0" y="0"/>
            <a:chExt cx="9302720" cy="4914336"/>
          </a:xfrm>
        </p:grpSpPr>
        <p:sp>
          <p:nvSpPr>
            <p:cNvPr id="13" name="TextBox 13"/>
            <p:cNvSpPr txBox="1"/>
            <p:nvPr/>
          </p:nvSpPr>
          <p:spPr>
            <a:xfrm>
              <a:off x="1" y="2837185"/>
              <a:ext cx="9302719" cy="2077151"/>
            </a:xfrm>
            <a:prstGeom prst="rect">
              <a:avLst/>
            </a:prstGeom>
          </p:spPr>
          <p:txBody>
            <a:bodyPr lIns="0" tIns="0" rIns="0" bIns="0" rtlCol="0" anchor="t">
              <a:spAutoFit/>
            </a:bodyPr>
            <a:lstStyle/>
            <a:p>
              <a:pPr marL="0" lvl="0" indent="0" algn="l">
                <a:lnSpc>
                  <a:spcPts val="4200"/>
                </a:lnSpc>
              </a:pPr>
              <a:r>
                <a:rPr lang="zh-CN" altLang="en-US" sz="24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专业</a:t>
              </a:r>
              <a:r>
                <a:rPr lang="en-US" sz="240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a:t>
              </a:r>
            </a:p>
            <a:p>
              <a:pPr marL="0" lvl="0" indent="0" algn="l">
                <a:lnSpc>
                  <a:spcPts val="4200"/>
                </a:lnSpc>
              </a:pPr>
              <a:r>
                <a:rPr lang="zh-CN" altLang="en-US" sz="2400" u="none">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汇报</a:t>
              </a:r>
              <a:r>
                <a:rPr lang="zh-CN" altLang="en-US" sz="2400" u="none"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人</a:t>
              </a:r>
              <a:r>
                <a:rPr lang="en-US" sz="2400" u="none" dirty="0">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a:t>
              </a:r>
            </a:p>
            <a:p>
              <a:pPr marL="0" lvl="0" indent="0" algn="l">
                <a:lnSpc>
                  <a:spcPts val="4200"/>
                </a:lnSpc>
              </a:pPr>
              <a:r>
                <a:rPr lang="en-US" sz="2400" u="none"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日期：2025年12月14日</a:t>
              </a:r>
            </a:p>
          </p:txBody>
        </p:sp>
        <p:sp>
          <p:nvSpPr>
            <p:cNvPr id="14" name="TextBox 14"/>
            <p:cNvSpPr txBox="1"/>
            <p:nvPr/>
          </p:nvSpPr>
          <p:spPr>
            <a:xfrm>
              <a:off x="0" y="0"/>
              <a:ext cx="9062014" cy="2215728"/>
            </a:xfrm>
            <a:prstGeom prst="rect">
              <a:avLst/>
            </a:prstGeom>
          </p:spPr>
          <p:txBody>
            <a:bodyPr wrap="square" lIns="0" tIns="0" rIns="0" bIns="0" rtlCol="0" anchor="t">
              <a:spAutoFit/>
            </a:bodyPr>
            <a:lstStyle/>
            <a:p>
              <a:pPr marL="0" lvl="0" indent="0" algn="l">
                <a:lnSpc>
                  <a:spcPct val="100000"/>
                </a:lnSpc>
              </a:pPr>
              <a:r>
                <a:rPr lang="zh-CN" altLang="en-US" sz="5400" b="1" u="none" spc="761" dirty="0">
                  <a:solidFill>
                    <a:srgbClr val="1836B2"/>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基于检索增强</a:t>
              </a:r>
              <a:r>
                <a:rPr lang="en-US" altLang="zh-CN" sz="5400" b="1" u="none" spc="761" dirty="0">
                  <a:solidFill>
                    <a:srgbClr val="1836B2"/>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VLM</a:t>
              </a:r>
              <a:r>
                <a:rPr lang="zh-CN" altLang="en-US" sz="5400" b="1" u="none" spc="761" dirty="0">
                  <a:solidFill>
                    <a:srgbClr val="1836B2"/>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的工地风险隐患识别系统</a:t>
              </a:r>
              <a:r>
                <a:rPr lang="en-US" sz="5400" b="1" u="none" spc="761" dirty="0">
                  <a:solidFill>
                    <a:srgbClr val="1836B2"/>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一、系统架构流程图</a:t>
            </a:r>
          </a:p>
        </p:txBody>
      </p:sp>
      <p:sp>
        <p:nvSpPr>
          <p:cNvPr id="21" name="TextBox 27"/>
          <p:cNvSpPr txBox="1"/>
          <p:nvPr/>
        </p:nvSpPr>
        <p:spPr>
          <a:xfrm>
            <a:off x="1219200" y="2324100"/>
            <a:ext cx="9735185" cy="2128981"/>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模块化设计、易于扩展</a:t>
            </a:r>
          </a:p>
          <a:p>
            <a:pPr marL="457200" lvl="0" indent="-457200" algn="l">
              <a:lnSpc>
                <a:spcPct val="150000"/>
              </a:lnSpc>
              <a:spcBef>
                <a:spcPct val="0"/>
              </a:spcBef>
              <a:buFont typeface="Wingdings" panose="05000000000000000000" charset="0"/>
              <a:buChar char="Ø"/>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缓存机制、快速响应</a:t>
            </a:r>
          </a:p>
          <a:p>
            <a:pPr marL="457200" lvl="0" indent="-457200" algn="l">
              <a:lnSpc>
                <a:spcPct val="150000"/>
              </a:lnSpc>
              <a:spcBef>
                <a:spcPct val="0"/>
              </a:spcBef>
              <a:buFont typeface="Wingdings" panose="05000000000000000000" charset="0"/>
              <a:buChar char="Ø"/>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Flutter</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支持</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Web</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和移动端</a:t>
            </a:r>
          </a:p>
        </p:txBody>
      </p:sp>
      <p:sp>
        <p:nvSpPr>
          <p:cNvPr id="22"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三层架构</a:t>
            </a: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前后端分离</a:t>
            </a: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模块化设计</a:t>
            </a:r>
          </a:p>
        </p:txBody>
      </p:sp>
      <p:pic>
        <p:nvPicPr>
          <p:cNvPr id="23" name="图片 22"/>
          <p:cNvPicPr>
            <a:picLocks noChangeAspect="1"/>
          </p:cNvPicPr>
          <p:nvPr/>
        </p:nvPicPr>
        <p:blipFill>
          <a:blip r:embed="rId4"/>
          <a:stretch>
            <a:fillRect/>
          </a:stretch>
        </p:blipFill>
        <p:spPr>
          <a:xfrm>
            <a:off x="7162669" y="2995085"/>
            <a:ext cx="10633448" cy="6236545"/>
          </a:xfrm>
          <a:prstGeom prst="rect">
            <a:avLst/>
          </a:prstGeom>
        </p:spPr>
      </p:pic>
      <p:graphicFrame>
        <p:nvGraphicFramePr>
          <p:cNvPr id="24" name="表格 23"/>
          <p:cNvGraphicFramePr/>
          <p:nvPr>
            <p:custDataLst>
              <p:tags r:id="rId1"/>
            </p:custDataLst>
            <p:extLst>
              <p:ext uri="{D42A27DB-BD31-4B8C-83A1-F6EECF244321}">
                <p14:modId xmlns:p14="http://schemas.microsoft.com/office/powerpoint/2010/main" val="2347438093"/>
              </p:ext>
            </p:extLst>
          </p:nvPr>
        </p:nvGraphicFramePr>
        <p:xfrm>
          <a:off x="1219200" y="4914900"/>
          <a:ext cx="5545455" cy="4137660"/>
        </p:xfrm>
        <a:graphic>
          <a:graphicData uri="http://schemas.openxmlformats.org/drawingml/2006/table">
            <a:tbl>
              <a:tblPr firstRow="1" bandRow="1">
                <a:tableStyleId>{5C22544A-7EE6-4342-B048-85BDC9FD1C3A}</a:tableStyleId>
              </a:tblPr>
              <a:tblGrid>
                <a:gridCol w="1843405">
                  <a:extLst>
                    <a:ext uri="{9D8B030D-6E8A-4147-A177-3AD203B41FA5}">
                      <a16:colId xmlns:a16="http://schemas.microsoft.com/office/drawing/2014/main" val="20000"/>
                    </a:ext>
                  </a:extLst>
                </a:gridCol>
                <a:gridCol w="1889125">
                  <a:extLst>
                    <a:ext uri="{9D8B030D-6E8A-4147-A177-3AD203B41FA5}">
                      <a16:colId xmlns:a16="http://schemas.microsoft.com/office/drawing/2014/main" val="20001"/>
                    </a:ext>
                  </a:extLst>
                </a:gridCol>
                <a:gridCol w="1812925">
                  <a:extLst>
                    <a:ext uri="{9D8B030D-6E8A-4147-A177-3AD203B41FA5}">
                      <a16:colId xmlns:a16="http://schemas.microsoft.com/office/drawing/2014/main" val="20002"/>
                    </a:ext>
                  </a:extLst>
                </a:gridCol>
              </a:tblGrid>
              <a:tr h="692150">
                <a:tc>
                  <a:txBody>
                    <a:bodyPr/>
                    <a:lstStyle/>
                    <a:p>
                      <a:pPr algn="ctr">
                        <a:buNone/>
                      </a:pPr>
                      <a:endParaRPr lang="zh-CN" altLang="en-US" sz="1400">
                        <a:latin typeface="微软雅黑" panose="020B0503020204020204" charset="-122"/>
                        <a:ea typeface="微软雅黑" panose="020B0503020204020204" charset="-122"/>
                      </a:endParaRPr>
                    </a:p>
                    <a:p>
                      <a:pPr algn="ctr">
                        <a:buNone/>
                      </a:pPr>
                      <a:r>
                        <a:rPr lang="zh-CN" altLang="en-US" sz="1400">
                          <a:latin typeface="微软雅黑" panose="020B0503020204020204" charset="-122"/>
                          <a:ea typeface="微软雅黑" panose="020B0503020204020204" charset="-122"/>
                        </a:rPr>
                        <a:t>层级</a:t>
                      </a:r>
                    </a:p>
                  </a:txBody>
                  <a:tcPr/>
                </a:tc>
                <a:tc>
                  <a:txBody>
                    <a:bodyPr/>
                    <a:lstStyle/>
                    <a:p>
                      <a:pPr algn="ctr">
                        <a:buNone/>
                      </a:pPr>
                      <a:endParaRPr lang="zh-CN" altLang="en-US" sz="1400">
                        <a:latin typeface="微软雅黑" panose="020B0503020204020204" charset="-122"/>
                        <a:ea typeface="微软雅黑" panose="020B0503020204020204" charset="-122"/>
                      </a:endParaRPr>
                    </a:p>
                    <a:p>
                      <a:pPr algn="ctr">
                        <a:buNone/>
                      </a:pPr>
                      <a:r>
                        <a:rPr lang="zh-CN" altLang="en-US" sz="1400">
                          <a:latin typeface="微软雅黑" panose="020B0503020204020204" charset="-122"/>
                          <a:ea typeface="微软雅黑" panose="020B0503020204020204" charset="-122"/>
                        </a:rPr>
                        <a:t>技术</a:t>
                      </a:r>
                    </a:p>
                  </a:txBody>
                  <a:tcPr/>
                </a:tc>
                <a:tc>
                  <a:txBody>
                    <a:bodyPr/>
                    <a:lstStyle/>
                    <a:p>
                      <a:pPr algn="ctr">
                        <a:buNone/>
                      </a:pPr>
                      <a:endParaRPr lang="zh-CN" altLang="en-US" sz="1400">
                        <a:latin typeface="微软雅黑" panose="020B0503020204020204" charset="-122"/>
                        <a:ea typeface="微软雅黑" panose="020B0503020204020204" charset="-122"/>
                      </a:endParaRPr>
                    </a:p>
                    <a:p>
                      <a:pPr algn="ctr">
                        <a:buNone/>
                      </a:pPr>
                      <a:r>
                        <a:rPr lang="zh-CN" altLang="en-US" sz="1400">
                          <a:latin typeface="微软雅黑" panose="020B0503020204020204" charset="-122"/>
                          <a:ea typeface="微软雅黑" panose="020B0503020204020204" charset="-122"/>
                        </a:rPr>
                        <a:t>说明</a:t>
                      </a:r>
                    </a:p>
                  </a:txBody>
                  <a:tcPr/>
                </a:tc>
                <a:extLst>
                  <a:ext uri="{0D108BD9-81ED-4DB2-BD59-A6C34878D82A}">
                    <a16:rowId xmlns:a16="http://schemas.microsoft.com/office/drawing/2014/main" val="10000"/>
                  </a:ext>
                </a:extLst>
              </a:tr>
              <a:tr h="676910">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前端</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Flutter</a:t>
                      </a:r>
                    </a:p>
                  </a:txBody>
                  <a:tcPr marL="124142" marR="124142" marT="57467" marB="57467" anchor="ct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跨平台</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UI</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框架</a:t>
                      </a:r>
                    </a:p>
                  </a:txBody>
                  <a:tcPr marL="124142" marR="124142" marT="57467" marB="57467" anchor="ctr"/>
                </a:tc>
                <a:extLst>
                  <a:ext uri="{0D108BD9-81ED-4DB2-BD59-A6C34878D82A}">
                    <a16:rowId xmlns:a16="http://schemas.microsoft.com/office/drawing/2014/main" val="10001"/>
                  </a:ext>
                </a:extLst>
              </a:tr>
              <a:tr h="692150">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后端</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Flask</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Python Web</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框架</a:t>
                      </a:r>
                    </a:p>
                  </a:txBody>
                  <a:tcPr marL="124142" marR="124142" marT="57467" marB="57467" anchor="ctr"/>
                </a:tc>
                <a:extLst>
                  <a:ext uri="{0D108BD9-81ED-4DB2-BD59-A6C34878D82A}">
                    <a16:rowId xmlns:a16="http://schemas.microsoft.com/office/drawing/2014/main" val="10002"/>
                  </a:ext>
                </a:extLst>
              </a:tr>
              <a:tr h="692150">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数据库</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MongoDB</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NoSQL</a:t>
                      </a: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文档数据库</a:t>
                      </a:r>
                    </a:p>
                  </a:txBody>
                  <a:tcPr marL="124142" marR="124142" marT="57467" marB="57467" anchor="ctr"/>
                </a:tc>
                <a:extLst>
                  <a:ext uri="{0D108BD9-81ED-4DB2-BD59-A6C34878D82A}">
                    <a16:rowId xmlns:a16="http://schemas.microsoft.com/office/drawing/2014/main" val="10003"/>
                  </a:ext>
                </a:extLst>
              </a:tr>
              <a:tr h="692150">
                <a:tc>
                  <a:txBody>
                    <a:bodyPr/>
                    <a:lstStyle/>
                    <a:p>
                      <a:pPr marL="0" indent="0" algn="ctr"/>
                      <a:r>
                        <a:rPr lang="zh-CN" altLang="en-US" sz="1400" b="0" i="0" dirty="0">
                          <a:solidFill>
                            <a:srgbClr val="000000"/>
                          </a:solidFill>
                          <a:latin typeface="微软雅黑" panose="020B0503020204020204" charset="-122"/>
                          <a:ea typeface="微软雅黑" panose="020B0503020204020204" charset="-122"/>
                          <a:cs typeface="微软雅黑" panose="020B0503020204020204" charset="-122"/>
                        </a:rPr>
                        <a:t>模型</a:t>
                      </a:r>
                    </a:p>
                  </a:txBody>
                  <a:tcPr marL="124142" marR="124142" marT="57467" marB="57467" anchor="ctr"/>
                </a:tc>
                <a:tc>
                  <a:txBody>
                    <a:bodyPr/>
                    <a:lstStyle/>
                    <a:p>
                      <a:pPr marL="0" indent="0" algn="ctr"/>
                      <a:r>
                        <a:rPr lang="en-US" altLang="zh-CN" sz="1400" b="0" i="0" dirty="0">
                          <a:solidFill>
                            <a:srgbClr val="000000"/>
                          </a:solidFill>
                          <a:latin typeface="微软雅黑" panose="020B0503020204020204" charset="-122"/>
                          <a:ea typeface="微软雅黑" panose="020B0503020204020204" charset="-122"/>
                        </a:rPr>
                        <a:t>CLIP, BERT, VLM</a:t>
                      </a:r>
                    </a:p>
                  </a:txBody>
                  <a:tcPr marL="124142" marR="124142" marT="57467" marB="57467" anchor="ctr"/>
                </a:tc>
                <a:tc>
                  <a:txBody>
                    <a:bodyPr/>
                    <a:lstStyle/>
                    <a:p>
                      <a:pPr marL="0" indent="0" algn="ctr"/>
                      <a:r>
                        <a:rPr lang="en-US" altLang="zh-CN" sz="1400" b="0" i="0" dirty="0">
                          <a:solidFill>
                            <a:srgbClr val="000000"/>
                          </a:solidFill>
                          <a:latin typeface="微软雅黑" panose="020B0503020204020204" charset="-122"/>
                          <a:ea typeface="微软雅黑" panose="020B0503020204020204" charset="-122"/>
                          <a:cs typeface="微软雅黑" panose="020B0503020204020204" charset="-122"/>
                        </a:rPr>
                        <a:t>Gemini GPT-4o</a:t>
                      </a:r>
                      <a:endParaRPr lang="zh-CN" altLang="en-US" sz="1400" b="0" i="0" dirty="0">
                        <a:solidFill>
                          <a:srgbClr val="000000"/>
                        </a:solidFill>
                        <a:latin typeface="微软雅黑" panose="020B0503020204020204" charset="-122"/>
                        <a:ea typeface="微软雅黑" panose="020B0503020204020204" charset="-122"/>
                        <a:cs typeface="微软雅黑" panose="020B0503020204020204" charset="-122"/>
                      </a:endParaRPr>
                    </a:p>
                  </a:txBody>
                  <a:tcPr marL="124142" marR="124142" marT="57467" marB="57467" anchor="ctr"/>
                </a:tc>
                <a:extLst>
                  <a:ext uri="{0D108BD9-81ED-4DB2-BD59-A6C34878D82A}">
                    <a16:rowId xmlns:a16="http://schemas.microsoft.com/office/drawing/2014/main" val="10004"/>
                  </a:ext>
                </a:extLst>
              </a:tr>
              <a:tr h="692150">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通信</a:t>
                      </a:r>
                    </a:p>
                  </a:txBody>
                  <a:tcPr marL="124142" marR="124142" marT="57467" marB="57467"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HTTP/REST</a:t>
                      </a:r>
                    </a:p>
                  </a:txBody>
                  <a:tcPr marL="124142" marR="124142" marT="57467" marB="57467" anchor="ctr"/>
                </a:tc>
                <a:tc>
                  <a:txBody>
                    <a:bodyPr/>
                    <a:lstStyle/>
                    <a:p>
                      <a:pPr marL="0" indent="0" algn="ctr"/>
                      <a:r>
                        <a:rPr lang="en-US" altLang="zh-CN" sz="1400" b="0" i="0" dirty="0">
                          <a:solidFill>
                            <a:srgbClr val="000000"/>
                          </a:solidFill>
                          <a:latin typeface="微软雅黑" panose="020B0503020204020204" charset="-122"/>
                          <a:ea typeface="微软雅黑" panose="020B0503020204020204" charset="-122"/>
                          <a:cs typeface="微软雅黑" panose="020B0503020204020204" charset="-122"/>
                        </a:rPr>
                        <a:t>JSON</a:t>
                      </a:r>
                      <a:r>
                        <a:rPr lang="zh-CN" altLang="en-US" sz="1400" b="0" i="0" dirty="0">
                          <a:solidFill>
                            <a:srgbClr val="000000"/>
                          </a:solidFill>
                          <a:latin typeface="微软雅黑" panose="020B0503020204020204" charset="-122"/>
                          <a:ea typeface="微软雅黑" panose="020B0503020204020204" charset="-122"/>
                          <a:cs typeface="微软雅黑" panose="020B0503020204020204" charset="-122"/>
                        </a:rPr>
                        <a:t>数据交换</a:t>
                      </a:r>
                    </a:p>
                  </a:txBody>
                  <a:tcPr marL="124142" marR="124142" marT="57467" marB="57467"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二、核心功能原理与实现</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--1.</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提升隐患识别准确率</a:t>
            </a:r>
          </a:p>
        </p:txBody>
      </p:sp>
      <p:sp>
        <p:nvSpPr>
          <p:cNvPr id="34" name="TextBox 27"/>
          <p:cNvSpPr txBox="1"/>
          <p:nvPr/>
        </p:nvSpPr>
        <p:spPr>
          <a:xfrm>
            <a:off x="1066800" y="2400300"/>
            <a:ext cx="9735185" cy="3323590"/>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基于</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CLIP</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的检索增强识别</a:t>
            </a:r>
            <a:endPar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 CLIP</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编码隐患数据集</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512</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维特征向量存储在</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MongoDB</a:t>
            </a:r>
            <a:endPar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 CLIP</a:t>
            </a:r>
            <a:r>
              <a:rPr 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编码用户</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上传</a:t>
            </a:r>
            <a:r>
              <a:rPr 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图像为特征向量</a:t>
            </a:r>
            <a:endPar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向量检索得</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3</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个相似案例</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+Few-shot</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示例</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随机</a:t>
            </a:r>
            <a:r>
              <a:rPr lang="en-US" altLang="zh-CN"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3</a:t>
            </a:r>
            <a:r>
              <a:rPr lang="zh-CN" altLang="en-US" sz="2800" dirty="0">
                <a:latin typeface="微软雅黑" panose="020B0503020204020204" charset="-122"/>
                <a:ea typeface="微软雅黑" panose="020B0503020204020204" charset="-122"/>
                <a:cs typeface="微软雅黑" panose="020B0503020204020204" charset="-122"/>
                <a:sym typeface="思源黑体 Bold" panose="020B0800000000000000" charset="-122"/>
              </a:rPr>
              <a:t>个）</a:t>
            </a:r>
          </a:p>
          <a:p>
            <a:pPr marL="457200" lvl="0" indent="-457200" algn="l">
              <a:lnSpc>
                <a:spcPct val="150000"/>
              </a:lnSpc>
              <a:spcBef>
                <a:spcPct val="0"/>
              </a:spcBef>
              <a:buFont typeface="Arial" panose="020B0604020202020204" pitchFamily="34" charset="0"/>
              <a:buChar char="•"/>
            </a:pPr>
            <a:r>
              <a:rPr lang="en-US" altLang="zh-CN" sz="28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案例类型以及描述文本对提示词进行增强</a:t>
            </a:r>
          </a:p>
        </p:txBody>
      </p:sp>
      <p:graphicFrame>
        <p:nvGraphicFramePr>
          <p:cNvPr id="2" name="对象 1">
            <a:hlinkClick r:id="" action="ppaction://ole?verb=0"/>
          </p:cNvPr>
          <p:cNvGraphicFramePr>
            <a:graphicFrameLocks noChangeAspect="1"/>
          </p:cNvGraphicFramePr>
          <p:nvPr/>
        </p:nvGraphicFramePr>
        <p:xfrm>
          <a:off x="1447800" y="6057900"/>
          <a:ext cx="8832215" cy="528955"/>
        </p:xfrm>
        <a:graphic>
          <a:graphicData uri="http://schemas.openxmlformats.org/presentationml/2006/ole">
            <mc:AlternateContent xmlns:mc="http://schemas.openxmlformats.org/markup-compatibility/2006">
              <mc:Choice xmlns:v="urn:schemas-microsoft-com:vml" Requires="v">
                <p:oleObj r:id="rId3" imgW="3390900" imgH="203200" progId="Equation.KSEE3">
                  <p:embed/>
                </p:oleObj>
              </mc:Choice>
              <mc:Fallback>
                <p:oleObj r:id="rId3" imgW="3390900" imgH="203200" progId="Equation.KSEE3">
                  <p:embed/>
                  <p:pic>
                    <p:nvPicPr>
                      <p:cNvPr id="0" name="图片 1024"/>
                      <p:cNvPicPr/>
                      <p:nvPr/>
                    </p:nvPicPr>
                    <p:blipFill>
                      <a:blip r:embed="rId4"/>
                      <a:stretch>
                        <a:fillRect/>
                      </a:stretch>
                    </p:blipFill>
                    <p:spPr>
                      <a:xfrm>
                        <a:off x="1447800" y="6057900"/>
                        <a:ext cx="8832215" cy="528955"/>
                      </a:xfrm>
                      <a:prstGeom prst="rect">
                        <a:avLst/>
                      </a:prstGeom>
                    </p:spPr>
                  </p:pic>
                </p:oleObj>
              </mc:Fallback>
            </mc:AlternateContent>
          </a:graphicData>
        </a:graphic>
      </p:graphicFrame>
      <p:pic>
        <p:nvPicPr>
          <p:cNvPr id="3" name="图片 2"/>
          <p:cNvPicPr>
            <a:picLocks noChangeAspect="1"/>
          </p:cNvPicPr>
          <p:nvPr/>
        </p:nvPicPr>
        <p:blipFill>
          <a:blip r:embed="rId5"/>
          <a:stretch>
            <a:fillRect/>
          </a:stretch>
        </p:blipFill>
        <p:spPr>
          <a:xfrm>
            <a:off x="2133600" y="6746875"/>
            <a:ext cx="12689840" cy="27400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二、核心功能原理与实现</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--2.</a:t>
            </a:r>
            <a:r>
              <a:rPr lang="zh-CN" altLang="en-US"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提升识别速度降低成本</a:t>
            </a:r>
          </a:p>
        </p:txBody>
      </p:sp>
      <p:sp>
        <p:nvSpPr>
          <p:cNvPr id="34" name="TextBox 27"/>
          <p:cNvSpPr txBox="1"/>
          <p:nvPr/>
        </p:nvSpPr>
        <p:spPr>
          <a:xfrm>
            <a:off x="990600" y="2400300"/>
            <a:ext cx="10685145" cy="3693160"/>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基于哈希检索的</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LLM</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历史输出检索</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p>
          <a:p>
            <a:pPr marL="457200" lvl="0" indent="-457200" algn="l">
              <a:lnSpc>
                <a:spcPct val="150000"/>
              </a:lnSpc>
              <a:spcBef>
                <a:spcPct val="0"/>
              </a:spcBef>
              <a:buFont typeface="Arial" panose="020B0604020202020204" pitchFamily="34" charset="0"/>
              <a:buChar char="•"/>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对图片文件进行</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MD5</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哈希计算作为唯一标识</a:t>
            </a:r>
          </a:p>
          <a:p>
            <a:pPr marL="457200" lvl="0" indent="-457200" algn="l">
              <a:lnSpc>
                <a:spcPct val="150000"/>
              </a:lnSpc>
              <a:spcBef>
                <a:spcPct val="0"/>
              </a:spcBef>
              <a:buFont typeface="Arial" panose="020B0604020202020204" pitchFamily="34" charset="0"/>
              <a:buChar char="•"/>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MongoDB</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存储：</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dirty="0" err="1">
                <a:latin typeface="微软雅黑" panose="020B0503020204020204" charset="-122"/>
                <a:ea typeface="微软雅黑" panose="020B0503020204020204" charset="-122"/>
                <a:cs typeface="微软雅黑" panose="020B0503020204020204" charset="-122"/>
                <a:sym typeface="思源黑体 Bold" panose="020B0800000000000000" charset="-122"/>
              </a:rPr>
              <a:t>image_hash</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model, result}</a:t>
            </a:r>
            <a:endPar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检索用户图片是否有历史记录</a:t>
            </a: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使用哈希值快速查询</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en-US"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返回历史结果</a:t>
            </a:r>
          </a:p>
        </p:txBody>
      </p:sp>
      <p:pic>
        <p:nvPicPr>
          <p:cNvPr id="3" name="图片 2"/>
          <p:cNvPicPr/>
          <p:nvPr/>
        </p:nvPicPr>
        <p:blipFill>
          <a:blip r:embed="rId3"/>
          <a:stretch>
            <a:fillRect/>
          </a:stretch>
        </p:blipFill>
        <p:spPr>
          <a:xfrm>
            <a:off x="11353483" y="2857500"/>
            <a:ext cx="4714875" cy="2286000"/>
          </a:xfrm>
          <a:prstGeom prst="rect">
            <a:avLst/>
          </a:prstGeom>
        </p:spPr>
      </p:pic>
      <p:pic>
        <p:nvPicPr>
          <p:cNvPr id="4" name="图片 3"/>
          <p:cNvPicPr>
            <a:picLocks noChangeAspect="1"/>
          </p:cNvPicPr>
          <p:nvPr/>
        </p:nvPicPr>
        <p:blipFill>
          <a:blip r:embed="rId4"/>
          <a:stretch>
            <a:fillRect/>
          </a:stretch>
        </p:blipFill>
        <p:spPr>
          <a:xfrm>
            <a:off x="3124200" y="7098665"/>
            <a:ext cx="10035540" cy="1721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二、核心功能原理与实现</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--3.</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多角度衡量隐患识别结果</a:t>
            </a:r>
          </a:p>
        </p:txBody>
      </p:sp>
      <p:sp>
        <p:nvSpPr>
          <p:cNvPr id="34" name="TextBox 27"/>
          <p:cNvSpPr txBox="1"/>
          <p:nvPr/>
        </p:nvSpPr>
        <p:spPr>
          <a:xfrm>
            <a:off x="685800" y="2345690"/>
            <a:ext cx="15540355" cy="9787255"/>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借助</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BERT</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编码识别语义相似度</a:t>
            </a:r>
          </a:p>
          <a:p>
            <a:pPr marL="457200" lvl="0" indent="-457200" algn="l">
              <a:lnSpc>
                <a:spcPct val="150000"/>
              </a:lnSpc>
              <a:spcBef>
                <a:spcPct val="0"/>
              </a:spcBef>
              <a:buFont typeface="Arial" panose="020B0604020202020204" pitchFamily="34" charset="0"/>
              <a:buChar char="•"/>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BERT</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编码能识别语义相似但用词不同和用词相似但语义偏差</a:t>
            </a:r>
          </a:p>
          <a:p>
            <a:pPr lvl="2" indent="0" algn="l">
              <a:lnSpc>
                <a:spcPct val="150000"/>
              </a:lnSpc>
              <a:spcBef>
                <a:spcPct val="0"/>
              </a:spcBef>
              <a:buFont typeface="Arial" panose="020B0604020202020204" pitchFamily="34" charset="0"/>
              <a:buNone/>
            </a:pPr>
            <a:r>
              <a:rPr lang="zh-CN" altLang="en-US" sz="2400" dirty="0">
                <a:latin typeface="+mj-ea"/>
                <a:ea typeface="+mj-ea"/>
                <a:cs typeface="+mj-ea"/>
                <a:sym typeface="思源黑体 Bold" panose="020B0800000000000000" charset="-122"/>
              </a:rPr>
              <a:t>生成描述：</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工人没有穿反光背心</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（用词不同，语义相同）</a:t>
            </a:r>
            <a:endParaRPr lang="en-US" altLang="zh-CN" sz="2400" dirty="0">
              <a:latin typeface="+mj-ea"/>
              <a:ea typeface="+mj-ea"/>
              <a:cs typeface="+mj-ea"/>
              <a:sym typeface="思源黑体 Bold" panose="020B0800000000000000" charset="-122"/>
            </a:endParaRPr>
          </a:p>
          <a:p>
            <a:pPr lvl="2" indent="0" algn="l">
              <a:lnSpc>
                <a:spcPct val="150000"/>
              </a:lnSpc>
              <a:spcBef>
                <a:spcPct val="0"/>
              </a:spcBef>
              <a:buFont typeface="Arial" panose="020B0604020202020204" pitchFamily="34" charset="0"/>
              <a:buNone/>
            </a:pPr>
            <a:r>
              <a:rPr lang="zh-CN" altLang="en-US" sz="2400" dirty="0">
                <a:latin typeface="+mj-ea"/>
                <a:ea typeface="+mj-ea"/>
                <a:cs typeface="+mj-ea"/>
                <a:sym typeface="思源黑体 Bold" panose="020B0800000000000000" charset="-122"/>
              </a:rPr>
              <a:t>标准描述：</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未按规定穿戴反光安全服</a:t>
            </a:r>
            <a:r>
              <a:rPr lang="en-US" altLang="zh-CN" sz="2400" dirty="0">
                <a:latin typeface="+mj-ea"/>
                <a:ea typeface="+mj-ea"/>
                <a:cs typeface="+mj-ea"/>
                <a:sym typeface="思源黑体 Bold" panose="020B0800000000000000" charset="-122"/>
              </a:rPr>
              <a:t>"</a:t>
            </a:r>
          </a:p>
          <a:p>
            <a:pPr lvl="2" indent="0" algn="l">
              <a:lnSpc>
                <a:spcPct val="150000"/>
              </a:lnSpc>
              <a:spcBef>
                <a:spcPct val="0"/>
              </a:spcBef>
              <a:buFont typeface="Arial" panose="020B0604020202020204" pitchFamily="34" charset="0"/>
              <a:buNone/>
            </a:pPr>
            <a:r>
              <a:rPr lang="zh-CN" altLang="en-US" sz="2400" dirty="0">
                <a:latin typeface="+mj-ea"/>
                <a:ea typeface="+mj-ea"/>
                <a:cs typeface="+mj-ea"/>
                <a:sym typeface="思源黑体 Bold" panose="020B0800000000000000" charset="-122"/>
              </a:rPr>
              <a:t>生成描述：</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工人按规定穿戴了反光安全服</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（语义相反）</a:t>
            </a:r>
          </a:p>
          <a:p>
            <a:pPr lvl="2" indent="0" algn="l">
              <a:lnSpc>
                <a:spcPct val="150000"/>
              </a:lnSpc>
              <a:spcBef>
                <a:spcPct val="0"/>
              </a:spcBef>
              <a:buFont typeface="Arial" panose="020B0604020202020204" pitchFamily="34" charset="0"/>
              <a:buNone/>
            </a:pPr>
            <a:r>
              <a:rPr lang="zh-CN" altLang="en-US" sz="2400" dirty="0">
                <a:latin typeface="+mj-ea"/>
                <a:ea typeface="+mj-ea"/>
                <a:cs typeface="+mj-ea"/>
                <a:sym typeface="思源黑体 Bold" panose="020B0800000000000000" charset="-122"/>
              </a:rPr>
              <a:t>标准描述：</a:t>
            </a:r>
            <a:r>
              <a:rPr lang="en-US" altLang="zh-CN" sz="2400" dirty="0">
                <a:latin typeface="+mj-ea"/>
                <a:ea typeface="+mj-ea"/>
                <a:cs typeface="+mj-ea"/>
                <a:sym typeface="思源黑体 Bold" panose="020B0800000000000000" charset="-122"/>
              </a:rPr>
              <a:t>"</a:t>
            </a:r>
            <a:r>
              <a:rPr lang="zh-CN" altLang="en-US" sz="2400" dirty="0">
                <a:latin typeface="+mj-ea"/>
                <a:ea typeface="+mj-ea"/>
                <a:cs typeface="+mj-ea"/>
                <a:sym typeface="思源黑体 Bold" panose="020B0800000000000000" charset="-122"/>
              </a:rPr>
              <a:t>未按规定穿戴反光安全服</a:t>
            </a:r>
            <a:r>
              <a:rPr lang="en-US" altLang="zh-CN" sz="2400" dirty="0">
                <a:latin typeface="+mj-ea"/>
                <a:ea typeface="+mj-ea"/>
                <a:cs typeface="+mj-ea"/>
                <a:sym typeface="思源黑体 Bold" panose="020B0800000000000000" charset="-122"/>
              </a:rPr>
              <a:t>"</a:t>
            </a:r>
          </a:p>
          <a:p>
            <a:pPr lvl="2" indent="0" algn="l">
              <a:lnSpc>
                <a:spcPct val="150000"/>
              </a:lnSpc>
              <a:spcBef>
                <a:spcPct val="0"/>
              </a:spcBef>
              <a:buFont typeface="Arial" panose="020B0604020202020204" pitchFamily="34" charset="0"/>
              <a:buNone/>
            </a:pPr>
            <a:endParaRPr lang="zh-CN" altLang="en-US" sz="3200" dirty="0">
              <a:latin typeface="+mj-ea"/>
              <a:ea typeface="+mj-ea"/>
              <a:cs typeface="+mj-ea"/>
              <a:sym typeface="思源黑体 Bold" panose="020B0800000000000000" charset="-122"/>
            </a:endParaRPr>
          </a:p>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借助</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TF-IDF</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衡量文本相似度</a:t>
            </a:r>
          </a:p>
          <a:p>
            <a:pPr marL="457200" lvl="0" indent="-457200" algn="l">
              <a:lnSpc>
                <a:spcPct val="150000"/>
              </a:lnSpc>
              <a:spcBef>
                <a:spcPct val="0"/>
              </a:spcBef>
              <a:buFont typeface="Arial" panose="020B0604020202020204" pitchFamily="34" charset="0"/>
              <a:buChar char="•"/>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TF-IDF </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衡量词项层面的文本匹配度，更关注词频和稀有度</a:t>
            </a:r>
          </a:p>
          <a:p>
            <a:pPr lvl="2" indent="0" algn="l">
              <a:lnSpc>
                <a:spcPct val="150000"/>
              </a:lnSpc>
              <a:buClrTx/>
              <a:buSzTx/>
              <a:buFont typeface="Arial" panose="020B0604020202020204" pitchFamily="34" charset="0"/>
              <a:buNone/>
            </a:pPr>
            <a:r>
              <a:rPr lang="zh-CN" altLang="en-US" sz="2400" dirty="0">
                <a:latin typeface="+mj-ea"/>
                <a:ea typeface="+mj-ea"/>
                <a:cs typeface="+mj-ea"/>
                <a:sym typeface="思源黑体 Bold" panose="020B0800000000000000" charset="-122"/>
              </a:rPr>
              <a:t>生成描述："工人没有穿反光背心"</a:t>
            </a:r>
          </a:p>
          <a:p>
            <a:pPr lvl="2" indent="0" algn="l">
              <a:lnSpc>
                <a:spcPct val="150000"/>
              </a:lnSpc>
              <a:buClrTx/>
              <a:buSzTx/>
              <a:buFont typeface="Arial" panose="020B0604020202020204" pitchFamily="34" charset="0"/>
              <a:buNone/>
            </a:pPr>
            <a:r>
              <a:rPr lang="zh-CN" altLang="en-US" sz="2400" dirty="0">
                <a:latin typeface="+mj-ea"/>
                <a:ea typeface="+mj-ea"/>
                <a:cs typeface="+mj-ea"/>
                <a:sym typeface="思源黑体 Bold" panose="020B0800000000000000" charset="-122"/>
              </a:rPr>
              <a:t>标准描述："未按规定穿戴反光安全服"</a:t>
            </a:r>
          </a:p>
          <a:p>
            <a:pPr lvl="2" indent="0" algn="l">
              <a:lnSpc>
                <a:spcPct val="150000"/>
              </a:lnSpc>
              <a:buClrTx/>
              <a:buSzTx/>
              <a:buFont typeface="Arial" panose="020B0604020202020204" pitchFamily="34" charset="0"/>
              <a:buNone/>
            </a:pPr>
            <a:r>
              <a:rPr lang="zh-CN" altLang="en-US" sz="2400" dirty="0">
                <a:latin typeface="+mj-ea"/>
                <a:ea typeface="+mj-ea"/>
                <a:cs typeface="+mj-ea"/>
                <a:sym typeface="思源黑体 Bold" panose="020B0800000000000000" charset="-122"/>
              </a:rPr>
              <a:t>分词结果：["工人", "没有", "穿", "反光", "背心"]["未", "按", "规定", "穿戴", "反光", "安全服"]</a:t>
            </a:r>
          </a:p>
          <a:p>
            <a:pPr marL="457200" lvl="0" indent="-457200" algn="l">
              <a:lnSpc>
                <a:spcPct val="150000"/>
              </a:lnSpc>
              <a:spcBef>
                <a:spcPct val="0"/>
              </a:spcBef>
              <a:buFont typeface="Arial" panose="020B0604020202020204" pitchFamily="34" charset="0"/>
              <a:buChar char="•"/>
            </a:pPr>
            <a:endPar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lvl="0" indent="0" algn="l">
              <a:lnSpc>
                <a:spcPct val="150000"/>
              </a:lnSpc>
              <a:spcBef>
                <a:spcPct val="0"/>
              </a:spcBef>
              <a:buFont typeface="Arial" panose="020B0604020202020204" pitchFamily="34" charset="0"/>
              <a:buNone/>
            </a:pPr>
            <a:endPar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lvl="0" indent="0" algn="l">
              <a:lnSpc>
                <a:spcPct val="150000"/>
              </a:lnSpc>
              <a:spcBef>
                <a:spcPct val="0"/>
              </a:spcBef>
              <a:buFont typeface="Arial" panose="020B0604020202020204" pitchFamily="34" charset="0"/>
              <a:buNone/>
            </a:pP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pic>
        <p:nvPicPr>
          <p:cNvPr id="2" name="图片 1"/>
          <p:cNvPicPr>
            <a:picLocks noChangeAspect="1"/>
          </p:cNvPicPr>
          <p:nvPr/>
        </p:nvPicPr>
        <p:blipFill>
          <a:blip r:embed="rId3"/>
          <a:stretch>
            <a:fillRect/>
          </a:stretch>
        </p:blipFill>
        <p:spPr>
          <a:xfrm>
            <a:off x="9771547" y="195745"/>
            <a:ext cx="8378510" cy="3250223"/>
          </a:xfrm>
          <a:prstGeom prst="rect">
            <a:avLst/>
          </a:prstGeom>
        </p:spPr>
      </p:pic>
      <p:pic>
        <p:nvPicPr>
          <p:cNvPr id="3" name="图片 2"/>
          <p:cNvPicPr>
            <a:picLocks noChangeAspect="1"/>
          </p:cNvPicPr>
          <p:nvPr/>
        </p:nvPicPr>
        <p:blipFill>
          <a:blip r:embed="rId4"/>
          <a:stretch>
            <a:fillRect/>
          </a:stretch>
        </p:blipFill>
        <p:spPr>
          <a:xfrm>
            <a:off x="9477227" y="3894451"/>
            <a:ext cx="8672830" cy="1767840"/>
          </a:xfrm>
          <a:prstGeom prst="rect">
            <a:avLst/>
          </a:prstGeom>
        </p:spPr>
      </p:pic>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4142394817"/>
              </p:ext>
            </p:extLst>
          </p:nvPr>
        </p:nvGraphicFramePr>
        <p:xfrm>
          <a:off x="10841749" y="6110774"/>
          <a:ext cx="7315682" cy="1364240"/>
        </p:xfrm>
        <a:graphic>
          <a:graphicData uri="http://schemas.openxmlformats.org/presentationml/2006/ole">
            <mc:AlternateContent xmlns:mc="http://schemas.openxmlformats.org/markup-compatibility/2006">
              <mc:Choice xmlns:v="urn:schemas-microsoft-com:vml" Requires="v">
                <p:oleObj name="Equation" r:id="rId5" imgW="3745865" imgH="698500" progId="Equation.DSMT4">
                  <p:embed/>
                </p:oleObj>
              </mc:Choice>
              <mc:Fallback>
                <p:oleObj name="Equation" r:id="rId5" imgW="3745865" imgH="698500" progId="Equation.DSMT4">
                  <p:embed/>
                  <p:pic>
                    <p:nvPicPr>
                      <p:cNvPr id="0" name="图片 2048"/>
                      <p:cNvPicPr/>
                      <p:nvPr/>
                    </p:nvPicPr>
                    <p:blipFill>
                      <a:blip r:embed="rId6"/>
                      <a:stretch>
                        <a:fillRect/>
                      </a:stretch>
                    </p:blipFill>
                    <p:spPr>
                      <a:xfrm>
                        <a:off x="10841749" y="6110774"/>
                        <a:ext cx="7315682" cy="136424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011174"/>
          </a:xfrm>
          <a:prstGeom prst="rect">
            <a:avLst/>
          </a:prstGeom>
        </p:spPr>
        <p:txBody>
          <a:bodyPr lIns="0" tIns="0" rIns="0" bIns="0" rtlCol="0" anchor="t">
            <a:spAutoFit/>
          </a:bodyPr>
          <a:lstStyle/>
          <a:p>
            <a:pPr marL="0" lvl="0" indent="0" algn="l">
              <a:lnSpc>
                <a:spcPts val="8800"/>
              </a:lnSpc>
              <a:spcBef>
                <a:spcPct val="0"/>
              </a:spcBef>
            </a:pPr>
            <a:r>
              <a:rPr lang="zh-CN" altLang="en-US" sz="5400" b="1" dirty="0">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三、用户界面展示</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--1.</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模型选择功能</a:t>
            </a:r>
          </a:p>
        </p:txBody>
      </p:sp>
      <p:sp>
        <p:nvSpPr>
          <p:cNvPr id="34" name="TextBox 27"/>
          <p:cNvSpPr txBox="1"/>
          <p:nvPr/>
        </p:nvSpPr>
        <p:spPr>
          <a:xfrm>
            <a:off x="1066800" y="2400300"/>
            <a:ext cx="9372600" cy="3693160"/>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可选</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gemini-2.0-flash</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以及</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GPT-4o</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两类大模型</a:t>
            </a:r>
          </a:p>
          <a:p>
            <a:pPr lvl="0" indent="0" algn="l">
              <a:lnSpc>
                <a:spcPct val="150000"/>
              </a:lnSpc>
              <a:spcBef>
                <a:spcPct val="0"/>
              </a:spcBef>
              <a:buFont typeface="Wingdings" panose="05000000000000000000" charset="0"/>
              <a:buNone/>
            </a:pP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分类型实时展示</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BERT</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和</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TF-IDF</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相似度</a:t>
            </a:r>
          </a:p>
          <a:p>
            <a:pPr lvl="0" indent="0" algn="l">
              <a:lnSpc>
                <a:spcPct val="150000"/>
              </a:lnSpc>
              <a:spcBef>
                <a:spcPct val="0"/>
              </a:spcBef>
              <a:buFont typeface="Wingdings" panose="05000000000000000000" charset="0"/>
              <a:buNone/>
            </a:pP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模型历史记录独立缓存</a:t>
            </a:r>
          </a:p>
          <a:p>
            <a:pPr lvl="0" indent="0" algn="l">
              <a:lnSpc>
                <a:spcPct val="150000"/>
              </a:lnSpc>
              <a:spcBef>
                <a:spcPct val="0"/>
              </a:spcBef>
              <a:buFont typeface="Wingdings" panose="05000000000000000000" charset="0"/>
              <a:buNone/>
            </a:pP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p>
          <a:p>
            <a:pPr lvl="0" indent="0" algn="l">
              <a:lnSpc>
                <a:spcPct val="150000"/>
              </a:lnSpc>
              <a:spcBef>
                <a:spcPct val="0"/>
              </a:spcBef>
              <a:buFont typeface="Wingdings" panose="05000000000000000000" charset="0"/>
              <a:buNone/>
            </a:pPr>
            <a:r>
              <a:rPr lang="en-US" altLang="zh-CN" sz="320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endParaRPr lang="zh-CN" altLang="en-US" sz="3200" b="1">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pic>
        <p:nvPicPr>
          <p:cNvPr id="4" name="图片 3"/>
          <p:cNvPicPr>
            <a:picLocks noChangeAspect="1"/>
          </p:cNvPicPr>
          <p:nvPr/>
        </p:nvPicPr>
        <p:blipFill>
          <a:blip r:embed="rId3"/>
          <a:stretch>
            <a:fillRect/>
          </a:stretch>
        </p:blipFill>
        <p:spPr>
          <a:xfrm>
            <a:off x="10953750" y="2103755"/>
            <a:ext cx="5394325" cy="3192145"/>
          </a:xfrm>
          <a:prstGeom prst="rect">
            <a:avLst/>
          </a:prstGeom>
        </p:spPr>
      </p:pic>
      <p:sp>
        <p:nvSpPr>
          <p:cNvPr id="179" name="文本框 178"/>
          <p:cNvSpPr txBox="1"/>
          <p:nvPr/>
        </p:nvSpPr>
        <p:spPr>
          <a:xfrm>
            <a:off x="12268200" y="5295900"/>
            <a:ext cx="228854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3.1 </a:t>
            </a:r>
            <a:r>
              <a:rPr lang="zh-CN" altLang="en-US" sz="2000" b="1" dirty="0">
                <a:latin typeface="+mj-ea"/>
                <a:ea typeface="+mj-ea"/>
                <a:cs typeface="Times New Roman" panose="02020603050405020304" pitchFamily="18" charset="0"/>
              </a:rPr>
              <a:t>模型选择</a:t>
            </a:r>
          </a:p>
        </p:txBody>
      </p:sp>
      <p:pic>
        <p:nvPicPr>
          <p:cNvPr id="13" name="图片 12"/>
          <p:cNvPicPr>
            <a:picLocks noChangeAspect="1"/>
          </p:cNvPicPr>
          <p:nvPr/>
        </p:nvPicPr>
        <p:blipFill>
          <a:blip r:embed="rId4"/>
          <a:stretch>
            <a:fillRect/>
          </a:stretch>
        </p:blipFill>
        <p:spPr>
          <a:xfrm>
            <a:off x="2362200" y="4824730"/>
            <a:ext cx="7562850" cy="4686300"/>
          </a:xfrm>
          <a:prstGeom prst="rect">
            <a:avLst/>
          </a:prstGeom>
        </p:spPr>
      </p:pic>
      <p:sp>
        <p:nvSpPr>
          <p:cNvPr id="14" name="文本框 13"/>
          <p:cNvSpPr txBox="1"/>
          <p:nvPr/>
        </p:nvSpPr>
        <p:spPr>
          <a:xfrm>
            <a:off x="3581400" y="9410700"/>
            <a:ext cx="2769235"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3.2 </a:t>
            </a:r>
            <a:r>
              <a:rPr lang="zh-CN" altLang="en-US" sz="2000" b="1" dirty="0">
                <a:latin typeface="+mj-ea"/>
                <a:ea typeface="+mj-ea"/>
                <a:cs typeface="Times New Roman" panose="02020603050405020304" pitchFamily="18" charset="0"/>
              </a:rPr>
              <a:t>分类别展示指标</a:t>
            </a:r>
          </a:p>
        </p:txBody>
      </p:sp>
      <p:pic>
        <p:nvPicPr>
          <p:cNvPr id="15" name="图片 14"/>
          <p:cNvPicPr>
            <a:picLocks noChangeAspect="1"/>
          </p:cNvPicPr>
          <p:nvPr/>
        </p:nvPicPr>
        <p:blipFill>
          <a:blip r:embed="rId5"/>
          <a:stretch>
            <a:fillRect/>
          </a:stretch>
        </p:blipFill>
        <p:spPr>
          <a:xfrm>
            <a:off x="11843385" y="6591300"/>
            <a:ext cx="2297430" cy="2067560"/>
          </a:xfrm>
          <a:prstGeom prst="rect">
            <a:avLst/>
          </a:prstGeom>
        </p:spPr>
      </p:pic>
      <p:sp>
        <p:nvSpPr>
          <p:cNvPr id="16" name="文本框 15"/>
          <p:cNvSpPr txBox="1"/>
          <p:nvPr/>
        </p:nvSpPr>
        <p:spPr>
          <a:xfrm>
            <a:off x="11658600" y="9011920"/>
            <a:ext cx="323469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3.3 </a:t>
            </a:r>
            <a:r>
              <a:rPr lang="zh-CN" altLang="en-US" sz="2000" b="1" dirty="0">
                <a:latin typeface="+mj-ea"/>
                <a:ea typeface="+mj-ea"/>
                <a:cs typeface="Times New Roman" panose="02020603050405020304" pitchFamily="18" charset="0"/>
              </a:rPr>
              <a:t>历史记录独立缓存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011174"/>
          </a:xfrm>
          <a:prstGeom prst="rect">
            <a:avLst/>
          </a:prstGeom>
        </p:spPr>
        <p:txBody>
          <a:bodyPr lIns="0" tIns="0" rIns="0" bIns="0" rtlCol="0" anchor="t">
            <a:spAutoFit/>
          </a:bodyPr>
          <a:lstStyle/>
          <a:p>
            <a:pPr lvl="0">
              <a:lnSpc>
                <a:spcPts val="8800"/>
              </a:lnSpc>
              <a:spcBef>
                <a:spcPct val="0"/>
              </a:spcBef>
            </a:pPr>
            <a:r>
              <a:rPr lang="zh-CN" altLang="en-US" sz="5400" b="1" dirty="0">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三、用户界面展示</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--2.</a:t>
            </a:r>
            <a:r>
              <a:rPr lang="zh-CN" altLang="en-US"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隐患识别与整改建议</a:t>
            </a:r>
          </a:p>
        </p:txBody>
      </p:sp>
      <p:sp>
        <p:nvSpPr>
          <p:cNvPr id="34" name="TextBox 27"/>
          <p:cNvSpPr txBox="1"/>
          <p:nvPr/>
        </p:nvSpPr>
        <p:spPr>
          <a:xfrm>
            <a:off x="1219200" y="2309495"/>
            <a:ext cx="11249025" cy="2954655"/>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对</a:t>
            </a: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15</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类隐患进行识别</a:t>
            </a:r>
          </a:p>
          <a:p>
            <a:pPr lvl="0" indent="0" algn="l">
              <a:lnSpc>
                <a:spcPct val="150000"/>
              </a:lnSpc>
              <a:spcBef>
                <a:spcPct val="0"/>
              </a:spcBef>
              <a:buFont typeface="Wingdings" panose="05000000000000000000" charset="0"/>
              <a:buNone/>
            </a:pP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a:latin typeface="微软雅黑" panose="020B0503020204020204" charset="-122"/>
                <a:ea typeface="微软雅黑" panose="020B0503020204020204" charset="-122"/>
                <a:cs typeface="微软雅黑" panose="020B0503020204020204" charset="-122"/>
                <a:sym typeface="思源黑体 Bold" panose="020B0800000000000000" charset="-122"/>
              </a:rPr>
              <a:t>拖拽和选择功能、隐患类型识别、整改建议、置信度</a:t>
            </a:r>
          </a:p>
          <a:p>
            <a:pPr lvl="0" indent="0" algn="l">
              <a:lnSpc>
                <a:spcPct val="150000"/>
              </a:lnSpc>
              <a:spcBef>
                <a:spcPct val="0"/>
              </a:spcBef>
              <a:buFont typeface="Wingdings" panose="05000000000000000000" charset="0"/>
              <a:buNone/>
            </a:pPr>
            <a:r>
              <a:rPr lang="en-US" altLang="zh-CN" sz="3200">
                <a:latin typeface="微软雅黑" panose="020B0503020204020204" charset="-122"/>
                <a:ea typeface="微软雅黑" panose="020B0503020204020204" charset="-122"/>
                <a:cs typeface="微软雅黑" panose="020B0503020204020204" charset="-122"/>
                <a:sym typeface="思源黑体 Bold" panose="020B0800000000000000" charset="-122"/>
              </a:rPr>
              <a:t>       </a:t>
            </a:r>
          </a:p>
          <a:p>
            <a:pPr lvl="0" indent="0" algn="l">
              <a:lnSpc>
                <a:spcPct val="150000"/>
              </a:lnSpc>
              <a:spcBef>
                <a:spcPct val="0"/>
              </a:spcBef>
              <a:buFont typeface="Wingdings" panose="05000000000000000000" charset="0"/>
              <a:buNone/>
            </a:pPr>
            <a:r>
              <a:rPr lang="en-US" altLang="zh-CN" sz="320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endParaRPr lang="zh-CN" altLang="en-US" sz="3200" b="1">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sp>
        <p:nvSpPr>
          <p:cNvPr id="179" name="文本框 178"/>
          <p:cNvSpPr txBox="1"/>
          <p:nvPr/>
        </p:nvSpPr>
        <p:spPr>
          <a:xfrm>
            <a:off x="2209800" y="9258300"/>
            <a:ext cx="386207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2.1 </a:t>
            </a:r>
            <a:r>
              <a:rPr lang="zh-CN" altLang="en-US" sz="2000" b="1" dirty="0">
                <a:latin typeface="+mj-ea"/>
                <a:ea typeface="+mj-ea"/>
                <a:cs typeface="Times New Roman" panose="02020603050405020304" pitchFamily="18" charset="0"/>
              </a:rPr>
              <a:t>选择或拖拽图片上传</a:t>
            </a:r>
          </a:p>
        </p:txBody>
      </p:sp>
      <p:sp>
        <p:nvSpPr>
          <p:cNvPr id="14" name="文本框 13"/>
          <p:cNvSpPr txBox="1"/>
          <p:nvPr/>
        </p:nvSpPr>
        <p:spPr>
          <a:xfrm>
            <a:off x="8915400" y="6178550"/>
            <a:ext cx="335915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2.2 </a:t>
            </a:r>
            <a:r>
              <a:rPr lang="zh-CN" altLang="en-US" sz="2000" b="1" dirty="0">
                <a:latin typeface="+mj-ea"/>
                <a:ea typeface="+mj-ea"/>
                <a:cs typeface="Times New Roman" panose="02020603050405020304" pitchFamily="18" charset="0"/>
              </a:rPr>
              <a:t>隐患类型以及描述</a:t>
            </a:r>
          </a:p>
        </p:txBody>
      </p:sp>
      <p:pic>
        <p:nvPicPr>
          <p:cNvPr id="2" name="图片 1"/>
          <p:cNvPicPr>
            <a:picLocks noChangeAspect="1"/>
          </p:cNvPicPr>
          <p:nvPr/>
        </p:nvPicPr>
        <p:blipFill>
          <a:blip r:embed="rId3"/>
          <a:stretch>
            <a:fillRect/>
          </a:stretch>
        </p:blipFill>
        <p:spPr>
          <a:xfrm>
            <a:off x="533400" y="4686300"/>
            <a:ext cx="7056120" cy="4358005"/>
          </a:xfrm>
          <a:prstGeom prst="rect">
            <a:avLst/>
          </a:prstGeom>
        </p:spPr>
      </p:pic>
      <p:pic>
        <p:nvPicPr>
          <p:cNvPr id="3" name="图片 2"/>
          <p:cNvPicPr>
            <a:picLocks noChangeAspect="1"/>
          </p:cNvPicPr>
          <p:nvPr/>
        </p:nvPicPr>
        <p:blipFill>
          <a:blip r:embed="rId4"/>
          <a:stretch>
            <a:fillRect/>
          </a:stretch>
        </p:blipFill>
        <p:spPr>
          <a:xfrm>
            <a:off x="8001000" y="4076700"/>
            <a:ext cx="5097145" cy="2119630"/>
          </a:xfrm>
          <a:prstGeom prst="rect">
            <a:avLst/>
          </a:prstGeom>
        </p:spPr>
      </p:pic>
      <p:pic>
        <p:nvPicPr>
          <p:cNvPr id="12" name="图片 11"/>
          <p:cNvPicPr>
            <a:picLocks noChangeAspect="1"/>
          </p:cNvPicPr>
          <p:nvPr/>
        </p:nvPicPr>
        <p:blipFill>
          <a:blip r:embed="rId5"/>
          <a:stretch>
            <a:fillRect/>
          </a:stretch>
        </p:blipFill>
        <p:spPr>
          <a:xfrm>
            <a:off x="8001000" y="6972300"/>
            <a:ext cx="5164455" cy="1633220"/>
          </a:xfrm>
          <a:prstGeom prst="rect">
            <a:avLst/>
          </a:prstGeom>
        </p:spPr>
      </p:pic>
      <p:sp>
        <p:nvSpPr>
          <p:cNvPr id="15" name="文本框 14"/>
          <p:cNvSpPr txBox="1"/>
          <p:nvPr/>
        </p:nvSpPr>
        <p:spPr>
          <a:xfrm>
            <a:off x="9372600" y="8953500"/>
            <a:ext cx="335915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2.3 </a:t>
            </a:r>
            <a:r>
              <a:rPr lang="zh-CN" altLang="en-US" sz="2000" b="1" dirty="0">
                <a:latin typeface="+mj-ea"/>
                <a:ea typeface="+mj-ea"/>
                <a:cs typeface="Times New Roman" panose="02020603050405020304" pitchFamily="18" charset="0"/>
              </a:rPr>
              <a:t>整改建议</a:t>
            </a:r>
          </a:p>
        </p:txBody>
      </p:sp>
      <p:pic>
        <p:nvPicPr>
          <p:cNvPr id="16" name="图片 15"/>
          <p:cNvPicPr>
            <a:picLocks noChangeAspect="1"/>
          </p:cNvPicPr>
          <p:nvPr/>
        </p:nvPicPr>
        <p:blipFill>
          <a:blip r:embed="rId6"/>
          <a:stretch>
            <a:fillRect/>
          </a:stretch>
        </p:blipFill>
        <p:spPr>
          <a:xfrm>
            <a:off x="14097000" y="5981700"/>
            <a:ext cx="2781300" cy="1539875"/>
          </a:xfrm>
          <a:prstGeom prst="rect">
            <a:avLst/>
          </a:prstGeom>
        </p:spPr>
      </p:pic>
      <p:sp>
        <p:nvSpPr>
          <p:cNvPr id="17" name="文本框 16"/>
          <p:cNvSpPr txBox="1"/>
          <p:nvPr/>
        </p:nvSpPr>
        <p:spPr>
          <a:xfrm>
            <a:off x="14478000" y="7958455"/>
            <a:ext cx="335915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2.4 VLM</a:t>
            </a:r>
            <a:r>
              <a:rPr lang="zh-CN" altLang="en-US" sz="2000" b="1" dirty="0">
                <a:latin typeface="+mj-ea"/>
                <a:ea typeface="+mj-ea"/>
                <a:cs typeface="Times New Roman" panose="02020603050405020304" pitchFamily="18" charset="0"/>
              </a:rPr>
              <a:t>置信度</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011174"/>
          </a:xfrm>
          <a:prstGeom prst="rect">
            <a:avLst/>
          </a:prstGeom>
        </p:spPr>
        <p:txBody>
          <a:bodyPr lIns="0" tIns="0" rIns="0" bIns="0" rtlCol="0" anchor="t">
            <a:spAutoFit/>
          </a:bodyPr>
          <a:lstStyle/>
          <a:p>
            <a:pPr marL="0" lvl="0" indent="0" algn="l">
              <a:lnSpc>
                <a:spcPts val="8800"/>
              </a:lnSpc>
              <a:spcBef>
                <a:spcPct val="0"/>
              </a:spcBef>
            </a:pPr>
            <a:r>
              <a:rPr lang="zh-CN" altLang="en-US" sz="5400" b="1" dirty="0">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三、用户界面展示</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--3.</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相似案例展示以及当前案例的指标展示</a:t>
            </a:r>
          </a:p>
        </p:txBody>
      </p:sp>
      <p:sp>
        <p:nvSpPr>
          <p:cNvPr id="34" name="TextBox 27"/>
          <p:cNvSpPr txBox="1"/>
          <p:nvPr/>
        </p:nvSpPr>
        <p:spPr>
          <a:xfrm>
            <a:off x="1295400" y="2511742"/>
            <a:ext cx="9372600" cy="2215515"/>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相似基于</a:t>
            </a: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CLIP</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编码的相似案例</a:t>
            </a:r>
          </a:p>
          <a:p>
            <a:pPr lvl="0" indent="0" algn="l">
              <a:lnSpc>
                <a:spcPct val="150000"/>
              </a:lnSpc>
              <a:spcBef>
                <a:spcPct val="0"/>
              </a:spcBef>
              <a:buFont typeface="Wingdings" panose="05000000000000000000" charset="0"/>
              <a:buNone/>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p>
          <a:p>
            <a:pPr lvl="0" indent="0" algn="l">
              <a:lnSpc>
                <a:spcPct val="150000"/>
              </a:lnSpc>
              <a:spcBef>
                <a:spcPct val="0"/>
              </a:spcBef>
              <a:buFont typeface="Wingdings" panose="05000000000000000000" charset="0"/>
              <a:buNone/>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endPar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sp>
        <p:nvSpPr>
          <p:cNvPr id="179" name="文本框 178"/>
          <p:cNvSpPr txBox="1"/>
          <p:nvPr/>
        </p:nvSpPr>
        <p:spPr>
          <a:xfrm>
            <a:off x="2895600" y="7564120"/>
            <a:ext cx="3862070"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3.1 </a:t>
            </a:r>
            <a:r>
              <a:rPr lang="zh-CN" altLang="en-US" sz="2000" b="1" dirty="0">
                <a:latin typeface="+mj-ea"/>
                <a:ea typeface="+mj-ea"/>
                <a:cs typeface="Times New Roman" panose="02020603050405020304" pitchFamily="18" charset="0"/>
              </a:rPr>
              <a:t>展示相似案例</a:t>
            </a:r>
            <a:endParaRPr lang="en-US" altLang="zh-CN" sz="2000" b="1" dirty="0">
              <a:latin typeface="+mj-ea"/>
              <a:ea typeface="+mj-ea"/>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81000" y="4152900"/>
            <a:ext cx="9262110" cy="2877820"/>
          </a:xfrm>
          <a:prstGeom prst="rect">
            <a:avLst/>
          </a:prstGeom>
        </p:spPr>
      </p:pic>
      <p:pic>
        <p:nvPicPr>
          <p:cNvPr id="5" name="图片 4"/>
          <p:cNvPicPr>
            <a:picLocks noChangeAspect="1"/>
          </p:cNvPicPr>
          <p:nvPr/>
        </p:nvPicPr>
        <p:blipFill>
          <a:blip r:embed="rId4"/>
          <a:stretch>
            <a:fillRect/>
          </a:stretch>
        </p:blipFill>
        <p:spPr>
          <a:xfrm>
            <a:off x="11353800" y="4152900"/>
            <a:ext cx="6064250" cy="3126105"/>
          </a:xfrm>
          <a:prstGeom prst="rect">
            <a:avLst/>
          </a:prstGeom>
        </p:spPr>
      </p:pic>
      <p:sp>
        <p:nvSpPr>
          <p:cNvPr id="6" name="文本框 5"/>
          <p:cNvSpPr txBox="1"/>
          <p:nvPr/>
        </p:nvSpPr>
        <p:spPr>
          <a:xfrm>
            <a:off x="11658600" y="7810500"/>
            <a:ext cx="5273675" cy="398780"/>
          </a:xfrm>
          <a:prstGeom prst="rect">
            <a:avLst/>
          </a:prstGeom>
          <a:noFill/>
        </p:spPr>
        <p:txBody>
          <a:bodyPr wrap="square" rtlCol="0">
            <a:spAutoFit/>
          </a:bodyPr>
          <a:lstStyle/>
          <a:p>
            <a:pPr algn="l" fontAlgn="base" latinLnBrk="1"/>
            <a:r>
              <a:rPr lang="zh-CN" altLang="en-US" sz="2000" b="1" dirty="0">
                <a:latin typeface="+mj-ea"/>
                <a:ea typeface="+mj-ea"/>
                <a:cs typeface="Times New Roman" panose="02020603050405020304" pitchFamily="18" charset="0"/>
              </a:rPr>
              <a:t>图</a:t>
            </a:r>
            <a:r>
              <a:rPr lang="en-US" altLang="zh-CN" sz="2000" b="1" dirty="0">
                <a:latin typeface="+mj-ea"/>
                <a:ea typeface="+mj-ea"/>
                <a:cs typeface="Times New Roman" panose="02020603050405020304" pitchFamily="18" charset="0"/>
              </a:rPr>
              <a:t>3.2 </a:t>
            </a:r>
            <a:r>
              <a:rPr lang="zh-CN" altLang="en-US" sz="2000" b="1" dirty="0">
                <a:latin typeface="+mj-ea"/>
                <a:ea typeface="+mj-ea"/>
                <a:cs typeface="Times New Roman" panose="02020603050405020304" pitchFamily="18" charset="0"/>
              </a:rPr>
              <a:t>当前案例的隐患识别的相似度指标</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4410" y="2290445"/>
            <a:ext cx="13853795" cy="1128395"/>
          </a:xfrm>
          <a:prstGeom prst="rect">
            <a:avLst/>
          </a:prstGeom>
        </p:spPr>
        <p:txBody>
          <a:bodyPr wrap="square" lIns="0" tIns="0" rIns="0" bIns="0" rtlCol="0" anchor="t">
            <a:spAutoFit/>
          </a:bodyPr>
          <a:lstStyle/>
          <a:p>
            <a:pPr marL="0" lvl="0" indent="0" algn="l">
              <a:lnSpc>
                <a:spcPts val="8800"/>
              </a:lnSpc>
              <a:spcBef>
                <a:spcPct val="0"/>
              </a:spcBef>
            </a:pPr>
            <a:r>
              <a:rPr lang="zh-CN" altLang="en-US" sz="66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基于检索增强</a:t>
            </a:r>
            <a:r>
              <a:rPr lang="en-US" altLang="zh-CN" sz="66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VLM</a:t>
            </a:r>
            <a:r>
              <a:rPr lang="zh-CN" altLang="en-US" sz="66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的隐患识别系统</a:t>
            </a:r>
            <a:r>
              <a:rPr lang="en-US" altLang="zh-CN" sz="66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p>
        </p:txBody>
      </p:sp>
      <p:grpSp>
        <p:nvGrpSpPr>
          <p:cNvPr id="3" name="Group 3"/>
          <p:cNvGrpSpPr/>
          <p:nvPr/>
        </p:nvGrpSpPr>
        <p:grpSpPr>
          <a:xfrm>
            <a:off x="13741037" y="-1217562"/>
            <a:ext cx="9852713" cy="11676274"/>
            <a:chOff x="0" y="0"/>
            <a:chExt cx="13136951" cy="15568366"/>
          </a:xfrm>
        </p:grpSpPr>
        <p:sp>
          <p:nvSpPr>
            <p:cNvPr id="4" name="Freeform 4"/>
            <p:cNvSpPr/>
            <p:nvPr/>
          </p:nvSpPr>
          <p:spPr>
            <a:xfrm flipV="1">
              <a:off x="0" y="0"/>
              <a:ext cx="10199044" cy="5823319"/>
            </a:xfrm>
            <a:custGeom>
              <a:avLst/>
              <a:gdLst/>
              <a:ahLst/>
              <a:cxnLst/>
              <a:rect l="l" t="t" r="r" b="b"/>
              <a:pathLst>
                <a:path w="10199044" h="5823319">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t="-51576"/>
              </a:stretch>
            </a:blipFill>
          </p:spPr>
        </p:sp>
        <p:grpSp>
          <p:nvGrpSpPr>
            <p:cNvPr id="5" name="Group 5"/>
            <p:cNvGrpSpPr/>
            <p:nvPr/>
          </p:nvGrpSpPr>
          <p:grpSpPr>
            <a:xfrm rot="-10800000">
              <a:off x="2115666" y="3513875"/>
              <a:ext cx="11021285" cy="12054491"/>
              <a:chOff x="0" y="0"/>
              <a:chExt cx="4911651" cy="5372100"/>
            </a:xfrm>
          </p:grpSpPr>
          <p:sp>
            <p:nvSpPr>
              <p:cNvPr id="6" name="Freeform 6"/>
              <p:cNvSpPr/>
              <p:nvPr/>
            </p:nvSpPr>
            <p:spPr>
              <a:xfrm>
                <a:off x="0" y="0"/>
                <a:ext cx="4911651" cy="537210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graphicFrame>
        <p:nvGraphicFramePr>
          <p:cNvPr id="14" name="Table 14"/>
          <p:cNvGraphicFramePr>
            <a:graphicFrameLocks noGrp="1"/>
          </p:cNvGraphicFramePr>
          <p:nvPr/>
        </p:nvGraphicFramePr>
        <p:xfrm>
          <a:off x="1028700" y="4431928"/>
          <a:ext cx="13020906" cy="4057650"/>
        </p:xfrm>
        <a:graphic>
          <a:graphicData uri="http://schemas.openxmlformats.org/drawingml/2006/table">
            <a:tbl>
              <a:tblPr/>
              <a:tblGrid>
                <a:gridCol w="6510453">
                  <a:extLst>
                    <a:ext uri="{9D8B030D-6E8A-4147-A177-3AD203B41FA5}">
                      <a16:colId xmlns:a16="http://schemas.microsoft.com/office/drawing/2014/main" val="20000"/>
                    </a:ext>
                  </a:extLst>
                </a:gridCol>
                <a:gridCol w="6510453">
                  <a:extLst>
                    <a:ext uri="{9D8B030D-6E8A-4147-A177-3AD203B41FA5}">
                      <a16:colId xmlns:a16="http://schemas.microsoft.com/office/drawing/2014/main" val="20001"/>
                    </a:ext>
                  </a:extLst>
                </a:gridCol>
              </a:tblGrid>
              <a:tr h="2028825">
                <a:tc>
                  <a:txBody>
                    <a:bodyPr/>
                    <a:lstStyle/>
                    <a:p>
                      <a:pPr algn="ctr">
                        <a:lnSpc>
                          <a:spcPts val="5600"/>
                        </a:lnSpc>
                        <a:defRPr/>
                      </a:pPr>
                      <a:r>
                        <a:rPr lang="en-US" sz="3200" dirty="0">
                          <a:latin typeface="微软雅黑" panose="020B0503020204020204" charset="-122"/>
                          <a:ea typeface="微软雅黑" panose="020B0503020204020204" charset="-122"/>
                          <a:cs typeface="微软雅黑" panose="020B0503020204020204" charset="-122"/>
                        </a:rPr>
                        <a:t>I. </a:t>
                      </a:r>
                      <a:r>
                        <a:rPr lang="zh-CN" altLang="en-US" sz="3200" dirty="0">
                          <a:latin typeface="微软雅黑" panose="020B0503020204020204" charset="-122"/>
                          <a:ea typeface="微软雅黑" panose="020B0503020204020204" charset="-122"/>
                          <a:cs typeface="微软雅黑" panose="020B0503020204020204" charset="-122"/>
                        </a:rPr>
                        <a:t>系统概述</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ctr">
                        <a:lnSpc>
                          <a:spcPts val="5600"/>
                        </a:lnSpc>
                        <a:buClrTx/>
                        <a:buSzTx/>
                        <a:buFontTx/>
                        <a:defRPr/>
                      </a:pPr>
                      <a:r>
                        <a:rPr lang="en-US" sz="3200">
                          <a:latin typeface="微软雅黑" panose="020B0503020204020204" charset="-122"/>
                          <a:ea typeface="微软雅黑" panose="020B0503020204020204" charset="-122"/>
                          <a:cs typeface="微软雅黑" panose="020B0503020204020204" charset="-122"/>
                        </a:rPr>
                        <a:t>II. 技术架构</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028825">
                <a:tc>
                  <a:txBody>
                    <a:bodyPr/>
                    <a:lstStyle/>
                    <a:p>
                      <a:pPr algn="ctr">
                        <a:lnSpc>
                          <a:spcPts val="5600"/>
                        </a:lnSpc>
                        <a:buClrTx/>
                        <a:buSzTx/>
                        <a:buFontTx/>
                        <a:defRPr/>
                      </a:pPr>
                      <a:r>
                        <a:rPr lang="en-US" sz="3200" dirty="0">
                          <a:latin typeface="微软雅黑" panose="020B0503020204020204" charset="-122"/>
                          <a:ea typeface="微软雅黑" panose="020B0503020204020204" charset="-122"/>
                          <a:cs typeface="微软雅黑" panose="020B0503020204020204" charset="-122"/>
                        </a:rPr>
                        <a:t>III. </a:t>
                      </a:r>
                      <a:r>
                        <a:rPr lang="en-US" sz="3200" dirty="0" err="1">
                          <a:latin typeface="微软雅黑" panose="020B0503020204020204" charset="-122"/>
                          <a:ea typeface="微软雅黑" panose="020B0503020204020204" charset="-122"/>
                          <a:cs typeface="微软雅黑" panose="020B0503020204020204" charset="-122"/>
                        </a:rPr>
                        <a:t>核心功能实现</a:t>
                      </a:r>
                      <a:endParaRPr lang="en-US" sz="3200" dirty="0">
                        <a:latin typeface="微软雅黑" panose="020B0503020204020204" charset="-122"/>
                        <a:ea typeface="微软雅黑" panose="020B0503020204020204" charset="-122"/>
                        <a:cs typeface="微软雅黑" panose="020B0503020204020204"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5600"/>
                        </a:lnSpc>
                        <a:buClrTx/>
                        <a:buSzTx/>
                        <a:buFontTx/>
                        <a:defRPr/>
                      </a:pPr>
                      <a:r>
                        <a:rPr lang="en-US" sz="3200" dirty="0">
                          <a:latin typeface="微软雅黑" panose="020B0503020204020204" charset="-122"/>
                          <a:ea typeface="微软雅黑" panose="020B0503020204020204" charset="-122"/>
                          <a:cs typeface="微软雅黑" panose="020B0503020204020204" charset="-122"/>
                        </a:rPr>
                        <a:t>IV. </a:t>
                      </a:r>
                      <a:r>
                        <a:rPr lang="en-US" sz="3200" dirty="0" err="1">
                          <a:latin typeface="微软雅黑" panose="020B0503020204020204" charset="-122"/>
                          <a:ea typeface="微软雅黑" panose="020B0503020204020204" charset="-122"/>
                          <a:cs typeface="微软雅黑" panose="020B0503020204020204" charset="-122"/>
                        </a:rPr>
                        <a:t>系统界面与交互</a:t>
                      </a:r>
                      <a:endParaRPr lang="en-US" sz="3200" dirty="0">
                        <a:latin typeface="微软雅黑" panose="020B0503020204020204" charset="-122"/>
                        <a:ea typeface="微软雅黑" panose="020B0503020204020204" charset="-122"/>
                        <a:cs typeface="微软雅黑" panose="020B0503020204020204"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天空"/>
          <p:cNvPicPr>
            <a:picLocks noChangeAspect="1"/>
          </p:cNvPicPr>
          <p:nvPr/>
        </p:nvPicPr>
        <p:blipFill>
          <a:blip r:embed="rId5"/>
          <a:stretch>
            <a:fillRect/>
          </a:stretch>
        </p:blipFill>
        <p:spPr>
          <a:xfrm>
            <a:off x="-76200" y="1362075"/>
            <a:ext cx="5491480" cy="8963025"/>
          </a:xfrm>
          <a:prstGeom prst="rect">
            <a:avLst/>
          </a:prstGeom>
        </p:spPr>
      </p:pic>
      <p:grpSp>
        <p:nvGrpSpPr>
          <p:cNvPr id="3" name="Group 3"/>
          <p:cNvGrpSpPr/>
          <p:nvPr/>
        </p:nvGrpSpPr>
        <p:grpSpPr>
          <a:xfrm rot="-10800000">
            <a:off x="-2514407" y="-343099"/>
            <a:ext cx="7945947" cy="3511798"/>
            <a:chOff x="0" y="0"/>
            <a:chExt cx="12155147" cy="5372100"/>
          </a:xfrm>
        </p:grpSpPr>
        <p:sp>
          <p:nvSpPr>
            <p:cNvPr id="4" name="Freeform 4"/>
            <p:cNvSpPr/>
            <p:nvPr/>
          </p:nvSpPr>
          <p:spPr>
            <a:xfrm>
              <a:off x="0" y="0"/>
              <a:ext cx="12155147" cy="5372100"/>
            </a:xfrm>
            <a:custGeom>
              <a:avLst/>
              <a:gdLst/>
              <a:ahLst/>
              <a:cxnLst/>
              <a:rect l="l" t="t" r="r" b="b"/>
              <a:pathLst>
                <a:path w="12155147" h="537210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grpSp>
        <p:nvGrpSpPr>
          <p:cNvPr id="5" name="Group 5"/>
          <p:cNvGrpSpPr/>
          <p:nvPr/>
        </p:nvGrpSpPr>
        <p:grpSpPr>
          <a:xfrm>
            <a:off x="6778213" y="1807210"/>
            <a:ext cx="10221239" cy="1860586"/>
            <a:chOff x="0" y="76200"/>
            <a:chExt cx="13628319" cy="2480782"/>
          </a:xfrm>
        </p:grpSpPr>
        <p:sp>
          <p:nvSpPr>
            <p:cNvPr id="6" name="TextBox 6"/>
            <p:cNvSpPr txBox="1"/>
            <p:nvPr/>
          </p:nvSpPr>
          <p:spPr>
            <a:xfrm>
              <a:off x="0" y="76200"/>
              <a:ext cx="13628319" cy="1504527"/>
            </a:xfrm>
            <a:prstGeom prst="rect">
              <a:avLst/>
            </a:prstGeom>
          </p:spPr>
          <p:txBody>
            <a:bodyPr lIns="0" tIns="0" rIns="0" bIns="0" rtlCol="0" anchor="t">
              <a:spAutoFit/>
            </a:bodyPr>
            <a:lstStyle/>
            <a:p>
              <a:pPr marL="0" lvl="0" indent="0" algn="l">
                <a:lnSpc>
                  <a:spcPts val="8800"/>
                </a:lnSpc>
                <a:spcBef>
                  <a:spcPct val="0"/>
                </a:spcBef>
              </a:pPr>
              <a:r>
                <a:rPr lang="zh-CN" altLang="en-US" sz="80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系统概述</a:t>
              </a:r>
            </a:p>
          </p:txBody>
        </p:sp>
        <p:sp>
          <p:nvSpPr>
            <p:cNvPr id="7" name="TextBox 7"/>
            <p:cNvSpPr txBox="1"/>
            <p:nvPr/>
          </p:nvSpPr>
          <p:spPr>
            <a:xfrm>
              <a:off x="0" y="1890655"/>
              <a:ext cx="11896833" cy="666327"/>
            </a:xfrm>
            <a:prstGeom prst="rect">
              <a:avLst/>
            </a:prstGeom>
          </p:spPr>
          <p:txBody>
            <a:bodyPr lIns="0" tIns="0" rIns="0" bIns="0" rtlCol="0" anchor="t">
              <a:spAutoFit/>
            </a:bodyPr>
            <a:lstStyle/>
            <a:p>
              <a:pPr marL="0" lvl="0" indent="0" algn="l">
                <a:lnSpc>
                  <a:spcPts val="3900"/>
                </a:lnSpc>
                <a:spcBef>
                  <a:spcPct val="0"/>
                </a:spcBef>
              </a:pPr>
              <a:r>
                <a:rPr lang="zh-CN" altLang="en-US" sz="3000" u="none" spc="300">
                  <a:solidFill>
                    <a:srgbClr val="000000"/>
                  </a:solidFill>
                  <a:latin typeface="方正宝黑体 简 Light" panose="02000400000000000000" charset="-122"/>
                  <a:ea typeface="方正宝黑体 简 Light" panose="02000400000000000000" charset="-122"/>
                  <a:cs typeface="方正宝黑体 简 Light" panose="02000400000000000000" charset="-122"/>
                  <a:sym typeface="方正宝黑体 简 Light" panose="02000400000000000000" charset="-122"/>
                </a:rPr>
                <a:t>借助</a:t>
              </a:r>
              <a:r>
                <a:rPr lang="en-US" altLang="zh-CN" sz="3000" u="none" spc="300">
                  <a:solidFill>
                    <a:srgbClr val="000000"/>
                  </a:solidFill>
                  <a:latin typeface="方正宝黑体 简 Light" panose="02000400000000000000" charset="-122"/>
                  <a:ea typeface="方正宝黑体 简 Light" panose="02000400000000000000" charset="-122"/>
                  <a:cs typeface="方正宝黑体 简 Light" panose="02000400000000000000" charset="-122"/>
                  <a:sym typeface="方正宝黑体 简 Light" panose="02000400000000000000" charset="-122"/>
                </a:rPr>
                <a:t>VLM</a:t>
              </a:r>
              <a:r>
                <a:rPr lang="zh-CN" altLang="en-US" sz="3000" u="none" spc="300">
                  <a:solidFill>
                    <a:srgbClr val="000000"/>
                  </a:solidFill>
                  <a:latin typeface="方正宝黑体 简 Light" panose="02000400000000000000" charset="-122"/>
                  <a:ea typeface="方正宝黑体 简 Light" panose="02000400000000000000" charset="-122"/>
                  <a:cs typeface="方正宝黑体 简 Light" panose="02000400000000000000" charset="-122"/>
                  <a:sym typeface="方正宝黑体 简 Light" panose="02000400000000000000" charset="-122"/>
                </a:rPr>
                <a:t>对复杂隐患场景识别</a:t>
              </a:r>
            </a:p>
          </p:txBody>
        </p:sp>
      </p:grpSp>
      <p:graphicFrame>
        <p:nvGraphicFramePr>
          <p:cNvPr id="8" name="Table 8"/>
          <p:cNvGraphicFramePr>
            <a:graphicFrameLocks noGrp="1"/>
          </p:cNvGraphicFramePr>
          <p:nvPr>
            <p:custDataLst>
              <p:tags r:id="rId1"/>
            </p:custDataLst>
            <p:extLst>
              <p:ext uri="{D42A27DB-BD31-4B8C-83A1-F6EECF244321}">
                <p14:modId xmlns:p14="http://schemas.microsoft.com/office/powerpoint/2010/main" val="4256342801"/>
              </p:ext>
            </p:extLst>
          </p:nvPr>
        </p:nvGraphicFramePr>
        <p:xfrm>
          <a:off x="6019800" y="4533900"/>
          <a:ext cx="3990975" cy="4274185"/>
        </p:xfrm>
        <a:graphic>
          <a:graphicData uri="http://schemas.openxmlformats.org/drawingml/2006/table">
            <a:tbl>
              <a:tblPr/>
              <a:tblGrid>
                <a:gridCol w="3990975">
                  <a:extLst>
                    <a:ext uri="{9D8B030D-6E8A-4147-A177-3AD203B41FA5}">
                      <a16:colId xmlns:a16="http://schemas.microsoft.com/office/drawing/2014/main" val="20000"/>
                    </a:ext>
                  </a:extLst>
                </a:gridCol>
              </a:tblGrid>
              <a:tr h="1641475">
                <a:tc>
                  <a:txBody>
                    <a:bodyPr/>
                    <a:lstStyle/>
                    <a:p>
                      <a:pPr algn="ctr">
                        <a:lnSpc>
                          <a:spcPct val="120000"/>
                        </a:lnSpc>
                        <a:defRPr/>
                      </a:pPr>
                      <a:r>
                        <a:rPr lang="en-US" sz="2600" b="1" dirty="0" err="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项目背景与意义</a:t>
                      </a:r>
                      <a:endPar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txBody>
                  <a:tcPr marL="317500" marR="317500" marT="215900" marB="2159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32710">
                <a:tc>
                  <a:txBody>
                    <a:bodyPr/>
                    <a:lstStyle/>
                    <a:p>
                      <a:pPr marL="0" lvl="1" indent="0" algn="l">
                        <a:lnSpc>
                          <a:spcPct val="120000"/>
                        </a:lnSpc>
                        <a:buFont typeface="Arial" panose="020B0604020202020204"/>
                        <a:buChar char="•"/>
                        <a:defRPr/>
                      </a:pPr>
                      <a:r>
                        <a:rPr lang="zh-CN" altLang="en-US" sz="1800" b="0" dirty="0">
                          <a:solidFill>
                            <a:srgbClr val="000000"/>
                          </a:solidFill>
                          <a:latin typeface="等线 Light" panose="02010600030101010101" pitchFamily="2" charset="-122"/>
                          <a:ea typeface="等线 Light" panose="02010600030101010101" pitchFamily="2" charset="-122"/>
                          <a:cs typeface="方正大黑体_GBK" panose="02010600010101010101" charset="-122"/>
                        </a:rPr>
                        <a:t>施工现场安全隐患识别的重要性</a:t>
                      </a:r>
                    </a:p>
                    <a:p>
                      <a:pPr marL="0" lvl="1" indent="0" algn="l">
                        <a:lnSpc>
                          <a:spcPct val="120000"/>
                        </a:lnSpc>
                        <a:buFont typeface="Arial" panose="020B0604020202020204"/>
                        <a:buChar char="•"/>
                      </a:pPr>
                      <a:r>
                        <a:rPr lang="zh-CN" altLang="en-US" sz="1800" b="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传统人工检查局限性</a:t>
                      </a:r>
                    </a:p>
                    <a:p>
                      <a:pPr marL="0" lvl="1" indent="0" algn="l">
                        <a:lnSpc>
                          <a:spcPct val="120000"/>
                        </a:lnSpc>
                        <a:buFont typeface="Arial" panose="020B0604020202020204"/>
                        <a:buChar char="•"/>
                      </a:pPr>
                      <a:r>
                        <a:rPr lang="zh-CN" altLang="en-US" sz="1800" b="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智能化识别的必要性</a:t>
                      </a:r>
                    </a:p>
                    <a:p>
                      <a:pPr marL="0" lvl="1" indent="0" algn="l">
                        <a:lnSpc>
                          <a:spcPct val="120000"/>
                        </a:lnSpc>
                        <a:buFont typeface="Arial" panose="020B0604020202020204"/>
                        <a:buChar char="•"/>
                      </a:pPr>
                      <a:r>
                        <a:rPr lang="zh-CN" altLang="en-US" sz="1800" b="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大语言模型视觉理解的应用价值</a:t>
                      </a:r>
                    </a:p>
                  </a:txBody>
                  <a:tcPr marL="317500" marR="317500" marT="215900" marB="2159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9"/>
          <p:cNvGraphicFramePr>
            <a:graphicFrameLocks noGrp="1"/>
          </p:cNvGraphicFramePr>
          <p:nvPr>
            <p:custDataLst>
              <p:tags r:id="rId2"/>
            </p:custDataLst>
            <p:extLst>
              <p:ext uri="{D42A27DB-BD31-4B8C-83A1-F6EECF244321}">
                <p14:modId xmlns:p14="http://schemas.microsoft.com/office/powerpoint/2010/main" val="2431225371"/>
              </p:ext>
            </p:extLst>
          </p:nvPr>
        </p:nvGraphicFramePr>
        <p:xfrm>
          <a:off x="10439400" y="4533900"/>
          <a:ext cx="3352165" cy="4274820"/>
        </p:xfrm>
        <a:graphic>
          <a:graphicData uri="http://schemas.openxmlformats.org/drawingml/2006/table">
            <a:tbl>
              <a:tblPr/>
              <a:tblGrid>
                <a:gridCol w="3352165">
                  <a:extLst>
                    <a:ext uri="{9D8B030D-6E8A-4147-A177-3AD203B41FA5}">
                      <a16:colId xmlns:a16="http://schemas.microsoft.com/office/drawing/2014/main" val="20000"/>
                    </a:ext>
                  </a:extLst>
                </a:gridCol>
              </a:tblGrid>
              <a:tr h="1655445">
                <a:tc>
                  <a:txBody>
                    <a:bodyPr/>
                    <a:lstStyle/>
                    <a:p>
                      <a:pPr algn="l">
                        <a:lnSpc>
                          <a:spcPts val="3640"/>
                        </a:lnSpc>
                        <a:defRPr/>
                      </a:pPr>
                      <a:endPar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3640"/>
                        </a:lnSpc>
                        <a:defRPr/>
                      </a:pPr>
                      <a:r>
                        <a:rPr lang="zh-CN" alt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系统目标</a:t>
                      </a: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19375">
                <a:tc>
                  <a:txBody>
                    <a:bodyPr/>
                    <a:lstStyle/>
                    <a:p>
                      <a:pPr marL="388620" lvl="1" indent="-194310" algn="l">
                        <a:lnSpc>
                          <a:spcPts val="2700"/>
                        </a:lnSpc>
                        <a:buFont typeface="Arial" panose="020B0604020202020204"/>
                        <a:buChar char="•"/>
                        <a:defRP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自动识别与分类</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标准化的隐患描述与评估</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多模型对比分析</a:t>
                      </a:r>
                    </a:p>
                    <a:p>
                      <a:pPr marL="388620" lvl="1" indent="-194310" algn="l">
                        <a:lnSpc>
                          <a:spcPts val="2700"/>
                        </a:lnSpc>
                        <a:buFont typeface="Arial" panose="020B0604020202020204"/>
                        <a:buChar char="•"/>
                      </a:pPr>
                      <a:endParaRPr lang="zh-CN" altLang="en-US" sz="18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Table 9"/>
          <p:cNvGraphicFramePr>
            <a:graphicFrameLocks noGrp="1"/>
          </p:cNvGraphicFramePr>
          <p:nvPr>
            <p:custDataLst>
              <p:tags r:id="rId3"/>
            </p:custDataLst>
            <p:extLst>
              <p:ext uri="{D42A27DB-BD31-4B8C-83A1-F6EECF244321}">
                <p14:modId xmlns:p14="http://schemas.microsoft.com/office/powerpoint/2010/main" val="456408217"/>
              </p:ext>
            </p:extLst>
          </p:nvPr>
        </p:nvGraphicFramePr>
        <p:xfrm>
          <a:off x="14220190" y="4533265"/>
          <a:ext cx="3352165" cy="4274820"/>
        </p:xfrm>
        <a:graphic>
          <a:graphicData uri="http://schemas.openxmlformats.org/drawingml/2006/table">
            <a:tbl>
              <a:tblPr/>
              <a:tblGrid>
                <a:gridCol w="3352165">
                  <a:extLst>
                    <a:ext uri="{9D8B030D-6E8A-4147-A177-3AD203B41FA5}">
                      <a16:colId xmlns:a16="http://schemas.microsoft.com/office/drawing/2014/main" val="20000"/>
                    </a:ext>
                  </a:extLst>
                </a:gridCol>
              </a:tblGrid>
              <a:tr h="1655445">
                <a:tc>
                  <a:txBody>
                    <a:bodyPr/>
                    <a:lstStyle/>
                    <a:p>
                      <a:pPr algn="l">
                        <a:lnSpc>
                          <a:spcPts val="3640"/>
                        </a:lnSpc>
                        <a:defRPr/>
                      </a:pPr>
                      <a:r>
                        <a:rPr lang="en-US" sz="2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p>
                    <a:p>
                      <a:pPr algn="ctr">
                        <a:lnSpc>
                          <a:spcPts val="3640"/>
                        </a:lnSpc>
                        <a:defRPr/>
                      </a:pPr>
                      <a:r>
                        <a:rPr lang="zh-CN" altLang="en-US" sz="2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技术指标</a:t>
                      </a: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19375">
                <a:tc>
                  <a:txBody>
                    <a:bodyPr/>
                    <a:lstStyle/>
                    <a:p>
                      <a:pPr marL="388620" lvl="1" indent="-194310" algn="l">
                        <a:lnSpc>
                          <a:spcPts val="2700"/>
                        </a:lnSpc>
                        <a:buFont typeface="Arial" panose="020B0604020202020204"/>
                        <a:buChar char="•"/>
                        <a:defRP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15</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种常见隐患类型识别</a:t>
                      </a:r>
                    </a:p>
                    <a:p>
                      <a:pPr marL="388620" lvl="1" indent="-194310" algn="l">
                        <a:lnSpc>
                          <a:spcPts val="2700"/>
                        </a:lnSpc>
                        <a:buFont typeface="Arial" panose="020B0604020202020204"/>
                        <a:buChar cha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BERT</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和</a:t>
                      </a: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TF-IDF</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相似评估</a:t>
                      </a:r>
                    </a:p>
                    <a:p>
                      <a:pPr marL="388620" lvl="1" indent="-194310" algn="l">
                        <a:lnSpc>
                          <a:spcPts val="2700"/>
                        </a:lnSpc>
                        <a:buFont typeface="Arial" panose="020B0604020202020204"/>
                        <a:buChar cha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GeminiGPT-4o</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模型对比</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结果缓存，避免重复分析</a:t>
                      </a:r>
                    </a:p>
                    <a:p>
                      <a:pPr marL="388620" lvl="1" indent="-194310" algn="l">
                        <a:lnSpc>
                          <a:spcPts val="2700"/>
                        </a:lnSpc>
                        <a:buFont typeface="Arial" panose="020B0604020202020204"/>
                        <a:buChar char="•"/>
                      </a:pPr>
                      <a:endParaRPr lang="zh-CN" altLang="en-US" sz="18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14" name="TextBox 14"/>
          <p:cNvSpPr txBox="1"/>
          <p:nvPr/>
        </p:nvSpPr>
        <p:spPr>
          <a:xfrm>
            <a:off x="1571625" y="8256905"/>
            <a:ext cx="2429510" cy="322580"/>
          </a:xfrm>
          <a:prstGeom prst="rect">
            <a:avLst/>
          </a:prstGeom>
        </p:spPr>
        <p:txBody>
          <a:bodyPr lIns="0" tIns="0" rIns="0" bIns="0" rtlCol="0" anchor="t">
            <a:spAutoFit/>
          </a:bodyPr>
          <a:lstStyle/>
          <a:p>
            <a:pPr marL="0" lvl="0" indent="0" algn="l">
              <a:lnSpc>
                <a:spcPts val="2520"/>
              </a:lnSpc>
              <a:spcBef>
                <a:spcPct val="0"/>
              </a:spcBef>
            </a:pPr>
            <a:r>
              <a:rPr lang="zh-CN" altLang="en-US" sz="1800" spc="9">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未按规定穿反光安全服</a:t>
            </a:r>
            <a:endParaRPr lang="en-US" sz="1800" spc="9">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endParaRPr>
          </a:p>
        </p:txBody>
      </p:sp>
      <p:sp>
        <p:nvSpPr>
          <p:cNvPr id="16" name="TextBox 16"/>
          <p:cNvSpPr txBox="1"/>
          <p:nvPr/>
        </p:nvSpPr>
        <p:spPr>
          <a:xfrm>
            <a:off x="11582400" y="8284845"/>
            <a:ext cx="2429510" cy="322580"/>
          </a:xfrm>
          <a:prstGeom prst="rect">
            <a:avLst/>
          </a:prstGeom>
        </p:spPr>
        <p:txBody>
          <a:bodyPr lIns="0" tIns="0" rIns="0" bIns="0" rtlCol="0" anchor="t">
            <a:spAutoFit/>
          </a:bodyPr>
          <a:lstStyle/>
          <a:p>
            <a:pPr marL="0" lvl="0" indent="0" algn="l">
              <a:lnSpc>
                <a:spcPts val="2520"/>
              </a:lnSpc>
              <a:spcBef>
                <a:spcPct val="0"/>
              </a:spcBef>
            </a:pPr>
            <a:r>
              <a:rPr lang="zh-CN" altLang="en-US" sz="1800" spc="9">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安全防护设施缺失</a:t>
            </a:r>
          </a:p>
        </p:txBody>
      </p:sp>
      <p:sp>
        <p:nvSpPr>
          <p:cNvPr id="22" name="TextBox 22"/>
          <p:cNvSpPr txBox="1"/>
          <p:nvPr/>
        </p:nvSpPr>
        <p:spPr>
          <a:xfrm>
            <a:off x="8245475" y="8256905"/>
            <a:ext cx="2429510" cy="322580"/>
          </a:xfrm>
          <a:prstGeom prst="rect">
            <a:avLst/>
          </a:prstGeom>
        </p:spPr>
        <p:txBody>
          <a:bodyPr lIns="0" tIns="0" rIns="0" bIns="0" rtlCol="0" anchor="t">
            <a:spAutoFit/>
          </a:bodyPr>
          <a:lstStyle/>
          <a:p>
            <a:pPr marL="0" lvl="0" indent="0" algn="l">
              <a:lnSpc>
                <a:spcPts val="2520"/>
              </a:lnSpc>
              <a:spcBef>
                <a:spcPct val="0"/>
              </a:spcBef>
            </a:pPr>
            <a:r>
              <a:rPr lang="zh-CN" altLang="en-US" sz="1800" spc="9">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配电箱未及时锁闭</a:t>
            </a:r>
          </a:p>
        </p:txBody>
      </p:sp>
      <p:sp>
        <p:nvSpPr>
          <p:cNvPr id="25" name="TextBox 25"/>
          <p:cNvSpPr txBox="1"/>
          <p:nvPr/>
        </p:nvSpPr>
        <p:spPr>
          <a:xfrm>
            <a:off x="4908550" y="8256905"/>
            <a:ext cx="2429510" cy="322580"/>
          </a:xfrm>
          <a:prstGeom prst="rect">
            <a:avLst/>
          </a:prstGeom>
        </p:spPr>
        <p:txBody>
          <a:bodyPr lIns="0" tIns="0" rIns="0" bIns="0" rtlCol="0" anchor="t">
            <a:spAutoFit/>
          </a:bodyPr>
          <a:lstStyle/>
          <a:p>
            <a:pPr marL="0" lvl="0" indent="0" algn="l">
              <a:lnSpc>
                <a:spcPts val="2520"/>
              </a:lnSpc>
              <a:spcBef>
                <a:spcPct val="0"/>
              </a:spcBef>
            </a:pPr>
            <a:r>
              <a:rPr lang="zh-CN" altLang="en-US" sz="1800" spc="9">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高处作业未使用安全带</a:t>
            </a:r>
          </a:p>
        </p:txBody>
      </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一、</a:t>
            </a:r>
            <a:r>
              <a:rPr lang="en-US" altLang="zh-CN"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背景与意义</a:t>
            </a:r>
          </a:p>
        </p:txBody>
      </p:sp>
      <p:sp>
        <p:nvSpPr>
          <p:cNvPr id="28" name="TextBox 27"/>
          <p:cNvSpPr txBox="1"/>
          <p:nvPr/>
        </p:nvSpPr>
        <p:spPr>
          <a:xfrm>
            <a:off x="1066838" y="1257065"/>
            <a:ext cx="8378511" cy="1128395"/>
          </a:xfrm>
          <a:prstGeom prst="rect">
            <a:avLst/>
          </a:prstGeom>
        </p:spPr>
        <p:txBody>
          <a:bodyPr lIns="0" tIns="0" rIns="0" bIns="0" rtlCol="0" anchor="t">
            <a:spAutoFit/>
          </a:bodyPr>
          <a:lstStyle/>
          <a:p>
            <a:pPr marL="0" lvl="0" indent="0" algn="l">
              <a:lnSpc>
                <a:spcPts val="8800"/>
              </a:lnSpc>
              <a:spcBef>
                <a:spcPct val="0"/>
              </a:spcBef>
            </a:pP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--1.</a:t>
            </a:r>
            <a:r>
              <a:rPr lang="zh-CN" altLang="en-US"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施工现场安全隐患识别的重要性</a:t>
            </a:r>
          </a:p>
        </p:txBody>
      </p:sp>
      <p:pic>
        <p:nvPicPr>
          <p:cNvPr id="29" name="图片 28" descr="1-3"/>
          <p:cNvPicPr>
            <a:picLocks noChangeAspect="1"/>
          </p:cNvPicPr>
          <p:nvPr/>
        </p:nvPicPr>
        <p:blipFill>
          <a:blip r:embed="rId3"/>
          <a:stretch>
            <a:fillRect/>
          </a:stretch>
        </p:blipFill>
        <p:spPr>
          <a:xfrm flipH="1">
            <a:off x="1332230" y="5693410"/>
            <a:ext cx="3005455" cy="1760855"/>
          </a:xfrm>
          <a:prstGeom prst="rect">
            <a:avLst/>
          </a:prstGeom>
        </p:spPr>
      </p:pic>
      <p:pic>
        <p:nvPicPr>
          <p:cNvPr id="30" name="图片 29" descr="2-1"/>
          <p:cNvPicPr>
            <a:picLocks noChangeAspect="1"/>
          </p:cNvPicPr>
          <p:nvPr/>
        </p:nvPicPr>
        <p:blipFill>
          <a:blip r:embed="rId4"/>
          <a:stretch>
            <a:fillRect/>
          </a:stretch>
        </p:blipFill>
        <p:spPr>
          <a:xfrm>
            <a:off x="4907915" y="5590540"/>
            <a:ext cx="2827655" cy="2138680"/>
          </a:xfrm>
          <a:prstGeom prst="rect">
            <a:avLst/>
          </a:prstGeom>
        </p:spPr>
      </p:pic>
      <p:pic>
        <p:nvPicPr>
          <p:cNvPr id="31" name="图片 30" descr="3-3"/>
          <p:cNvPicPr>
            <a:picLocks noChangeAspect="1"/>
          </p:cNvPicPr>
          <p:nvPr/>
        </p:nvPicPr>
        <p:blipFill>
          <a:blip r:embed="rId5"/>
          <a:stretch>
            <a:fillRect/>
          </a:stretch>
        </p:blipFill>
        <p:spPr>
          <a:xfrm>
            <a:off x="8305800" y="5372100"/>
            <a:ext cx="1923415" cy="2565400"/>
          </a:xfrm>
          <a:prstGeom prst="rect">
            <a:avLst/>
          </a:prstGeom>
        </p:spPr>
      </p:pic>
      <p:pic>
        <p:nvPicPr>
          <p:cNvPr id="32" name="图片 31" descr="5-16"/>
          <p:cNvPicPr>
            <a:picLocks noChangeAspect="1"/>
          </p:cNvPicPr>
          <p:nvPr/>
        </p:nvPicPr>
        <p:blipFill>
          <a:blip r:embed="rId6"/>
          <a:stretch>
            <a:fillRect/>
          </a:stretch>
        </p:blipFill>
        <p:spPr>
          <a:xfrm>
            <a:off x="10799445" y="5693410"/>
            <a:ext cx="3446780" cy="1894840"/>
          </a:xfrm>
          <a:prstGeom prst="rect">
            <a:avLst/>
          </a:prstGeom>
        </p:spPr>
      </p:pic>
      <p:sp>
        <p:nvSpPr>
          <p:cNvPr id="33" name="TextBox 17"/>
          <p:cNvSpPr txBox="1"/>
          <p:nvPr/>
        </p:nvSpPr>
        <p:spPr>
          <a:xfrm>
            <a:off x="14858807" y="6477098"/>
            <a:ext cx="2429727" cy="430530"/>
          </a:xfrm>
          <a:prstGeom prst="rect">
            <a:avLst/>
          </a:prstGeom>
        </p:spPr>
        <p:txBody>
          <a:bodyPr lIns="0" tIns="0" rIns="0" bIns="0" rtlCol="0" anchor="t">
            <a:spAutoFit/>
          </a:bodyPr>
          <a:lstStyle/>
          <a:p>
            <a:pPr marL="0" lvl="0" indent="0" algn="l">
              <a:lnSpc>
                <a:spcPts val="3360"/>
              </a:lnSpc>
              <a:spcBef>
                <a:spcPct val="0"/>
              </a:spcBef>
            </a:pPr>
            <a:r>
              <a:rPr lang="en-US" sz="4000" b="1" u="none">
                <a:solidFill>
                  <a:srgbClr val="000000"/>
                </a:solidFill>
                <a:latin typeface="方正宝黑体 简 Medium" panose="02010600010101010101" charset="-122"/>
                <a:ea typeface="方正宝黑体 简 Medium" panose="02010600010101010101" charset="-122"/>
                <a:cs typeface="方正宝黑体 简 Medium" panose="02010600010101010101" charset="-122"/>
                <a:sym typeface="方正宝黑体 简 Medium" panose="02010600010101010101" charset="-122"/>
              </a:rPr>
              <a:t>……</a:t>
            </a:r>
          </a:p>
        </p:txBody>
      </p:sp>
      <p:sp>
        <p:nvSpPr>
          <p:cNvPr id="34" name="TextBox 27"/>
          <p:cNvSpPr txBox="1"/>
          <p:nvPr/>
        </p:nvSpPr>
        <p:spPr>
          <a:xfrm>
            <a:off x="1371600" y="2781300"/>
            <a:ext cx="16112490" cy="2215515"/>
          </a:xfrm>
          <a:prstGeom prst="rect">
            <a:avLst/>
          </a:prstGeom>
        </p:spPr>
        <p:txBody>
          <a:bodyPr wrap="square" lIns="0" tIns="0" rIns="0" bIns="0" rtlCol="0" anchor="t">
            <a:spAutoFit/>
          </a:bodyPr>
          <a:lstStyle/>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施工事故中，高处坠落、物体打击、触电、坍塌四大伤害占死亡总数</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80%</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以上</a:t>
            </a: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重大事故直接经济损失</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300</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500</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万元，停工、罚款、商誉可达直接损失的</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3</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5</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倍</a:t>
            </a:r>
          </a:p>
          <a:p>
            <a:pPr marL="0" lvl="0" indent="0" algn="l">
              <a:lnSpc>
                <a:spcPct val="150000"/>
              </a:lnSpc>
              <a:spcBef>
                <a:spcPct val="0"/>
              </a:spcBef>
            </a:pP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一、</a:t>
            </a:r>
            <a:r>
              <a:rPr lang="en-US" altLang="zh-CN"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背景与意义</a:t>
            </a:r>
          </a:p>
        </p:txBody>
      </p:sp>
      <p:sp>
        <p:nvSpPr>
          <p:cNvPr id="28" name="TextBox 27"/>
          <p:cNvSpPr txBox="1"/>
          <p:nvPr/>
        </p:nvSpPr>
        <p:spPr>
          <a:xfrm>
            <a:off x="1066800" y="11049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--2.</a:t>
            </a:r>
            <a:r>
              <a:rPr lang="zh-CN" altLang="en-US"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传统人工检查的局限性</a:t>
            </a:r>
          </a:p>
        </p:txBody>
      </p:sp>
      <p:sp>
        <p:nvSpPr>
          <p:cNvPr id="34" name="TextBox 27"/>
          <p:cNvSpPr txBox="1"/>
          <p:nvPr/>
        </p:nvSpPr>
        <p:spPr>
          <a:xfrm>
            <a:off x="990600" y="2421890"/>
            <a:ext cx="15135860" cy="6647815"/>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效率低、</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成本高</a:t>
            </a: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隐患从产生到被发现的时间差可能</a:t>
            </a:r>
            <a:r>
              <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长达数天</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，期间极易引发安全事故。</a:t>
            </a: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安全员的巡检范围受物理空间限制，常规工业园区</a:t>
            </a:r>
            <a:r>
              <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单人单日</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仅能覆盖</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5-8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个片区</a:t>
            </a:r>
          </a:p>
          <a:p>
            <a:pPr lvl="0" indent="0" algn="l">
              <a:lnSpc>
                <a:spcPct val="150000"/>
              </a:lnSpc>
              <a:spcBef>
                <a:spcPct val="0"/>
              </a:spcBef>
              <a:buFont typeface="Arial" panose="020B0604020202020204" pitchFamily="34" charset="0"/>
              <a:buNone/>
            </a:pP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Wingdings" panose="05000000000000000000" charset="0"/>
              <a:buChar char="Ø"/>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难以标准化、</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主观性强</a:t>
            </a: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住建部科技项目曾让</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30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位资深安全员对同一施工层</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排查</a:t>
            </a: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重大隐患检出</a:t>
            </a:r>
            <a:r>
              <a:rPr lang="en-US" altLang="zh-CN"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9%</a:t>
            </a:r>
            <a:r>
              <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47%</a:t>
            </a:r>
            <a:endPar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457200" lvl="0" indent="-457200" algn="l">
              <a:lnSpc>
                <a:spcPct val="150000"/>
              </a:lnSpc>
              <a:spcBef>
                <a:spcPct val="0"/>
              </a:spcBef>
              <a:buFont typeface="Arial" panose="020B0604020202020204" pitchFamily="34" charset="0"/>
              <a:buChar char="•"/>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一般隐患漏检率</a:t>
            </a: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en-US" altLang="zh-CN"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12%</a:t>
            </a:r>
            <a:r>
              <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a:t>
            </a:r>
            <a:r>
              <a:rPr lang="en-US" altLang="zh-CN"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63%</a:t>
            </a:r>
            <a:endPar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a:p>
            <a:pPr marL="0" lvl="0" indent="0" algn="l">
              <a:lnSpc>
                <a:spcPct val="150000"/>
              </a:lnSpc>
              <a:spcBef>
                <a:spcPct val="0"/>
              </a:spcBef>
            </a:pPr>
            <a:endPar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pic>
        <p:nvPicPr>
          <p:cNvPr id="3" name="图片 2"/>
          <p:cNvPicPr/>
          <p:nvPr/>
        </p:nvPicPr>
        <p:blipFill>
          <a:blip r:embed="rId3"/>
          <a:stretch>
            <a:fillRect/>
          </a:stretch>
        </p:blipFill>
        <p:spPr>
          <a:xfrm>
            <a:off x="12344400" y="4991100"/>
            <a:ext cx="5277485" cy="3338830"/>
          </a:xfrm>
          <a:prstGeom prst="rect">
            <a:avLst/>
          </a:prstGeom>
        </p:spPr>
      </p:pic>
      <p:pic>
        <p:nvPicPr>
          <p:cNvPr id="4" name="图片 3"/>
          <p:cNvPicPr/>
          <p:nvPr/>
        </p:nvPicPr>
        <p:blipFill>
          <a:blip r:embed="rId4"/>
          <a:stretch>
            <a:fillRect/>
          </a:stretch>
        </p:blipFill>
        <p:spPr>
          <a:xfrm>
            <a:off x="9989185" y="6972300"/>
            <a:ext cx="5290820" cy="32924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一、背景与意义</a:t>
            </a:r>
          </a:p>
        </p:txBody>
      </p:sp>
      <p:sp>
        <p:nvSpPr>
          <p:cNvPr id="28" name="TextBox 27"/>
          <p:cNvSpPr txBox="1"/>
          <p:nvPr/>
        </p:nvSpPr>
        <p:spPr>
          <a:xfrm>
            <a:off x="1066800" y="1181100"/>
            <a:ext cx="13432790" cy="1128395"/>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--3.</a:t>
            </a:r>
            <a:r>
              <a:rPr lang="zh-CN" altLang="en-US" sz="4000" b="1">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智能化识别的可行性和挑战</a:t>
            </a:r>
          </a:p>
        </p:txBody>
      </p:sp>
      <p:sp>
        <p:nvSpPr>
          <p:cNvPr id="34" name="TextBox 27"/>
          <p:cNvSpPr txBox="1"/>
          <p:nvPr/>
        </p:nvSpPr>
        <p:spPr>
          <a:xfrm>
            <a:off x="990600" y="2421890"/>
            <a:ext cx="11947525" cy="5170805"/>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传统基于特征提取方法提升了隐患识别的自动化程度</a:t>
            </a:r>
          </a:p>
          <a:p>
            <a:pPr lvl="0" indent="0" algn="l">
              <a:lnSpc>
                <a:spcPct val="150000"/>
              </a:lnSpc>
              <a:spcBef>
                <a:spcPct val="0"/>
              </a:spcBef>
              <a:buFont typeface="Wingdings" panose="05000000000000000000" charset="0"/>
              <a:buNone/>
            </a:pPr>
            <a:r>
              <a:rPr lang="en-US" altLang="zh-CN"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但性能受限于图像质量与算法精度，且对计算资源需求较高。</a:t>
            </a:r>
          </a:p>
          <a:p>
            <a:pPr marL="457200" lvl="0" indent="-457200" algn="l">
              <a:lnSpc>
                <a:spcPct val="150000"/>
              </a:lnSpc>
              <a:spcBef>
                <a:spcPct val="0"/>
              </a:spcBef>
              <a:buFont typeface="Wingdings" panose="05000000000000000000" charset="0"/>
              <a:buChar char="Ø"/>
            </a:pPr>
            <a:r>
              <a:rPr lang="zh-CN" altLang="en-US" sz="3200" dirty="0">
                <a:latin typeface="微软雅黑" panose="020B0503020204020204" charset="-122"/>
                <a:ea typeface="微软雅黑" panose="020B0503020204020204" charset="-122"/>
                <a:cs typeface="微软雅黑" panose="020B0503020204020204" charset="-122"/>
                <a:sym typeface="思源黑体 Bold" panose="020B0800000000000000" charset="-122"/>
              </a:rPr>
              <a:t>主流大模型已具备强大的理解和推理能力</a:t>
            </a:r>
          </a:p>
          <a:p>
            <a:pPr lvl="0" indent="0" algn="l">
              <a:lnSpc>
                <a:spcPct val="150000"/>
              </a:lnSpc>
              <a:spcBef>
                <a:spcPct val="0"/>
              </a:spcBef>
              <a:buFont typeface="Wingdings" panose="05000000000000000000" charset="0"/>
              <a:buNone/>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可从图像、传感器数据提取关键特征，实现对潜在隐患的识别</a:t>
            </a:r>
          </a:p>
          <a:p>
            <a:pPr marL="457200" lvl="0" indent="-457200" algn="l">
              <a:lnSpc>
                <a:spcPct val="150000"/>
              </a:lnSpc>
              <a:spcBef>
                <a:spcPct val="0"/>
              </a:spcBef>
              <a:buFont typeface="Wingdings" panose="05000000000000000000" charset="0"/>
              <a:buChar char="Ø"/>
            </a:pP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行业已经具备数字化基础</a:t>
            </a:r>
          </a:p>
          <a:p>
            <a:pPr lvl="0" indent="0" algn="l">
              <a:lnSpc>
                <a:spcPct val="150000"/>
              </a:lnSpc>
              <a:spcBef>
                <a:spcPct val="0"/>
              </a:spcBef>
              <a:buFont typeface="Arial" panose="020B0604020202020204" pitchFamily="34" charset="0"/>
              <a:buNone/>
            </a:pPr>
            <a:r>
              <a:rPr lang="en-US" altLang="zh-CN"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多数企业已积累大量历史隐患数据，如巡检报告、安全事故案例</a:t>
            </a:r>
          </a:p>
          <a:p>
            <a:pPr marL="0" lvl="0" indent="0" algn="l">
              <a:lnSpc>
                <a:spcPct val="150000"/>
              </a:lnSpc>
              <a:spcBef>
                <a:spcPct val="0"/>
              </a:spcBef>
            </a:pPr>
            <a:endPar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思源黑体 Bold" panose="020B0800000000000000" charset="-122"/>
            </a:endParaRPr>
          </a:p>
        </p:txBody>
      </p:sp>
      <p:sp>
        <p:nvSpPr>
          <p:cNvPr id="2" name="TextBox 27"/>
          <p:cNvSpPr txBox="1"/>
          <p:nvPr/>
        </p:nvSpPr>
        <p:spPr>
          <a:xfrm>
            <a:off x="1295400" y="7353300"/>
            <a:ext cx="11456035" cy="1938655"/>
          </a:xfrm>
          <a:prstGeom prst="rect">
            <a:avLst/>
          </a:prstGeom>
        </p:spPr>
        <p:txBody>
          <a:bodyPr wrap="square" lIns="0" tIns="0" rIns="0" bIns="0" rtlCol="0" anchor="t">
            <a:spAutoFit/>
          </a:bodyPr>
          <a:lstStyle/>
          <a:p>
            <a:pPr marL="0" lvl="0" indent="0" algn="l">
              <a:lnSpc>
                <a:spcPct val="150000"/>
              </a:lnSpc>
              <a:spcBef>
                <a:spcPct val="0"/>
              </a:spcBef>
            </a:pPr>
            <a:r>
              <a:rPr lang="en-US" altLang="zh-CN" sz="2800">
                <a:solidFill>
                  <a:srgbClr val="1836B2"/>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       </a:t>
            </a:r>
            <a:r>
              <a:rPr lang="zh-CN" altLang="en-US" sz="2800">
                <a:solidFill>
                  <a:srgbClr val="1836B2"/>
                </a:solidFill>
                <a:latin typeface="微软雅黑" panose="020B0503020204020204" charset="-122"/>
                <a:ea typeface="微软雅黑" panose="020B0503020204020204" charset="-122"/>
                <a:cs typeface="微软雅黑" panose="020B0503020204020204" charset="-122"/>
                <a:sym typeface="思源黑体 Bold" panose="020B0800000000000000" charset="-122"/>
              </a:rPr>
              <a:t>大模型在隐患识别场景中已体现出突出的应用价值与潜力，不过在实际落地阶段，仍存在实时响应速度不足、调用成本偏高以及特定领域知识缺乏等制约因素。</a:t>
            </a:r>
          </a:p>
        </p:txBody>
      </p:sp>
      <p:pic>
        <p:nvPicPr>
          <p:cNvPr id="5" name="图片 4"/>
          <p:cNvPicPr>
            <a:picLocks noChangeAspect="1"/>
          </p:cNvPicPr>
          <p:nvPr/>
        </p:nvPicPr>
        <p:blipFill>
          <a:blip r:embed="rId3"/>
          <a:stretch>
            <a:fillRect/>
          </a:stretch>
        </p:blipFill>
        <p:spPr>
          <a:xfrm>
            <a:off x="13465810" y="6362700"/>
            <a:ext cx="4745990" cy="2895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a:off x="676617" y="4231659"/>
            <a:ext cx="3207143" cy="1026261"/>
            <a:chOff x="0" y="0"/>
            <a:chExt cx="844680" cy="270291"/>
          </a:xfrm>
        </p:grpSpPr>
        <p:sp>
          <p:nvSpPr>
            <p:cNvPr id="3" name="Freeform 3"/>
            <p:cNvSpPr/>
            <p:nvPr>
              <p:custDataLst>
                <p:tags r:id="rId30"/>
              </p:custDataLst>
            </p:nvPr>
          </p:nvSpPr>
          <p:spPr>
            <a:xfrm>
              <a:off x="0" y="0"/>
              <a:ext cx="844680" cy="270291"/>
            </a:xfrm>
            <a:custGeom>
              <a:avLst/>
              <a:gdLst/>
              <a:ahLst/>
              <a:cxnLst/>
              <a:rect l="l" t="t" r="r" b="b"/>
              <a:pathLst>
                <a:path w="844680" h="270291">
                  <a:moveTo>
                    <a:pt x="36209" y="0"/>
                  </a:moveTo>
                  <a:lnTo>
                    <a:pt x="808470" y="0"/>
                  </a:lnTo>
                  <a:cubicBezTo>
                    <a:pt x="818073" y="0"/>
                    <a:pt x="827283" y="3815"/>
                    <a:pt x="834074" y="10605"/>
                  </a:cubicBezTo>
                  <a:cubicBezTo>
                    <a:pt x="840865" y="17396"/>
                    <a:pt x="844680" y="26606"/>
                    <a:pt x="844680" y="36209"/>
                  </a:cubicBezTo>
                  <a:lnTo>
                    <a:pt x="844680" y="234082"/>
                  </a:lnTo>
                  <a:cubicBezTo>
                    <a:pt x="844680" y="243685"/>
                    <a:pt x="840865" y="252895"/>
                    <a:pt x="834074" y="259685"/>
                  </a:cubicBezTo>
                  <a:cubicBezTo>
                    <a:pt x="827283" y="266476"/>
                    <a:pt x="818073" y="270291"/>
                    <a:pt x="808470" y="270291"/>
                  </a:cubicBezTo>
                  <a:lnTo>
                    <a:pt x="36209" y="270291"/>
                  </a:lnTo>
                  <a:cubicBezTo>
                    <a:pt x="26606" y="270291"/>
                    <a:pt x="17396" y="266476"/>
                    <a:pt x="10605" y="259685"/>
                  </a:cubicBezTo>
                  <a:cubicBezTo>
                    <a:pt x="3815" y="252895"/>
                    <a:pt x="0" y="243685"/>
                    <a:pt x="0" y="234082"/>
                  </a:cubicBezTo>
                  <a:lnTo>
                    <a:pt x="0" y="36209"/>
                  </a:lnTo>
                  <a:cubicBezTo>
                    <a:pt x="0" y="26606"/>
                    <a:pt x="3815" y="17396"/>
                    <a:pt x="10605" y="10605"/>
                  </a:cubicBezTo>
                  <a:cubicBezTo>
                    <a:pt x="17396" y="3815"/>
                    <a:pt x="26606" y="0"/>
                    <a:pt x="36209" y="0"/>
                  </a:cubicBezTo>
                  <a:close/>
                </a:path>
              </a:pathLst>
            </a:custGeom>
            <a:solidFill>
              <a:srgbClr val="E6E6E6"/>
            </a:solidFill>
          </p:spPr>
        </p:sp>
        <p:sp>
          <p:nvSpPr>
            <p:cNvPr id="4" name="TextBox 4"/>
            <p:cNvSpPr txBox="1"/>
            <p:nvPr/>
          </p:nvSpPr>
          <p:spPr>
            <a:xfrm>
              <a:off x="0" y="28575"/>
              <a:ext cx="844680" cy="241716"/>
            </a:xfrm>
            <a:prstGeom prst="rect">
              <a:avLst/>
            </a:prstGeom>
          </p:spPr>
          <p:txBody>
            <a:bodyPr lIns="50800" tIns="50800" rIns="50800" bIns="50800" rtlCol="0" anchor="ctr"/>
            <a:lstStyle/>
            <a:p>
              <a:pPr algn="ctr">
                <a:lnSpc>
                  <a:spcPts val="2100"/>
                </a:lnSpc>
              </a:pPr>
              <a:endParaRPr/>
            </a:p>
          </p:txBody>
        </p:sp>
      </p:grpSp>
      <p:grpSp>
        <p:nvGrpSpPr>
          <p:cNvPr id="5" name="Group 5"/>
          <p:cNvGrpSpPr/>
          <p:nvPr>
            <p:custDataLst>
              <p:tags r:id="rId2"/>
            </p:custDataLst>
          </p:nvPr>
        </p:nvGrpSpPr>
        <p:grpSpPr>
          <a:xfrm>
            <a:off x="75293" y="4143464"/>
            <a:ext cx="1202650" cy="1202650"/>
            <a:chOff x="0" y="0"/>
            <a:chExt cx="812800" cy="812800"/>
          </a:xfrm>
        </p:grpSpPr>
        <p:sp>
          <p:nvSpPr>
            <p:cNvPr id="6" name="Freeform 6"/>
            <p:cNvSpPr/>
            <p:nvPr>
              <p:custDataLst>
                <p:tags r:id="rId2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7" name="TextBox 7"/>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custDataLst>
              <p:tags r:id="rId3"/>
            </p:custDataLst>
          </p:nvPr>
        </p:nvGrpSpPr>
        <p:grpSpPr>
          <a:xfrm>
            <a:off x="9467699" y="4174509"/>
            <a:ext cx="3207143" cy="1026261"/>
            <a:chOff x="0" y="0"/>
            <a:chExt cx="844680" cy="270291"/>
          </a:xfrm>
        </p:grpSpPr>
        <p:sp>
          <p:nvSpPr>
            <p:cNvPr id="15" name="Freeform 15"/>
            <p:cNvSpPr/>
            <p:nvPr>
              <p:custDataLst>
                <p:tags r:id="rId28"/>
              </p:custDataLst>
            </p:nvPr>
          </p:nvSpPr>
          <p:spPr>
            <a:xfrm>
              <a:off x="0" y="0"/>
              <a:ext cx="844680" cy="270291"/>
            </a:xfrm>
            <a:custGeom>
              <a:avLst/>
              <a:gdLst/>
              <a:ahLst/>
              <a:cxnLst/>
              <a:rect l="l" t="t" r="r" b="b"/>
              <a:pathLst>
                <a:path w="844680" h="270291">
                  <a:moveTo>
                    <a:pt x="36209" y="0"/>
                  </a:moveTo>
                  <a:lnTo>
                    <a:pt x="808470" y="0"/>
                  </a:lnTo>
                  <a:cubicBezTo>
                    <a:pt x="818073" y="0"/>
                    <a:pt x="827283" y="3815"/>
                    <a:pt x="834074" y="10605"/>
                  </a:cubicBezTo>
                  <a:cubicBezTo>
                    <a:pt x="840865" y="17396"/>
                    <a:pt x="844680" y="26606"/>
                    <a:pt x="844680" y="36209"/>
                  </a:cubicBezTo>
                  <a:lnTo>
                    <a:pt x="844680" y="234082"/>
                  </a:lnTo>
                  <a:cubicBezTo>
                    <a:pt x="844680" y="243685"/>
                    <a:pt x="840865" y="252895"/>
                    <a:pt x="834074" y="259685"/>
                  </a:cubicBezTo>
                  <a:cubicBezTo>
                    <a:pt x="827283" y="266476"/>
                    <a:pt x="818073" y="270291"/>
                    <a:pt x="808470" y="270291"/>
                  </a:cubicBezTo>
                  <a:lnTo>
                    <a:pt x="36209" y="270291"/>
                  </a:lnTo>
                  <a:cubicBezTo>
                    <a:pt x="26606" y="270291"/>
                    <a:pt x="17396" y="266476"/>
                    <a:pt x="10605" y="259685"/>
                  </a:cubicBezTo>
                  <a:cubicBezTo>
                    <a:pt x="3815" y="252895"/>
                    <a:pt x="0" y="243685"/>
                    <a:pt x="0" y="234082"/>
                  </a:cubicBezTo>
                  <a:lnTo>
                    <a:pt x="0" y="36209"/>
                  </a:lnTo>
                  <a:cubicBezTo>
                    <a:pt x="0" y="26606"/>
                    <a:pt x="3815" y="17396"/>
                    <a:pt x="10605" y="10605"/>
                  </a:cubicBezTo>
                  <a:cubicBezTo>
                    <a:pt x="17396" y="3815"/>
                    <a:pt x="26606" y="0"/>
                    <a:pt x="36209" y="0"/>
                  </a:cubicBezTo>
                  <a:close/>
                </a:path>
              </a:pathLst>
            </a:custGeom>
            <a:solidFill>
              <a:srgbClr val="E6E6E6"/>
            </a:solidFill>
          </p:spPr>
        </p:sp>
        <p:sp>
          <p:nvSpPr>
            <p:cNvPr id="16" name="TextBox 16"/>
            <p:cNvSpPr txBox="1"/>
            <p:nvPr/>
          </p:nvSpPr>
          <p:spPr>
            <a:xfrm>
              <a:off x="0" y="28575"/>
              <a:ext cx="844680" cy="241716"/>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custDataLst>
              <p:tags r:id="rId4"/>
            </p:custDataLst>
          </p:nvPr>
        </p:nvGrpSpPr>
        <p:grpSpPr>
          <a:xfrm>
            <a:off x="8866374" y="4086314"/>
            <a:ext cx="1202650" cy="1202650"/>
            <a:chOff x="0" y="0"/>
            <a:chExt cx="812800" cy="812800"/>
          </a:xfrm>
        </p:grpSpPr>
        <p:sp>
          <p:nvSpPr>
            <p:cNvPr id="18" name="Freeform 18"/>
            <p:cNvSpPr/>
            <p:nvPr>
              <p:custDataLst>
                <p:tags r:id="rId27"/>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p:spPr>
        </p:sp>
        <p:sp>
          <p:nvSpPr>
            <p:cNvPr id="19" name="TextBox 19"/>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26" name="Group 26"/>
          <p:cNvGrpSpPr/>
          <p:nvPr>
            <p:custDataLst>
              <p:tags r:id="rId5"/>
            </p:custDataLst>
          </p:nvPr>
        </p:nvGrpSpPr>
        <p:grpSpPr>
          <a:xfrm>
            <a:off x="4944110" y="4196715"/>
            <a:ext cx="3557270" cy="1026160"/>
            <a:chOff x="0" y="0"/>
            <a:chExt cx="844680" cy="270291"/>
          </a:xfrm>
        </p:grpSpPr>
        <p:sp>
          <p:nvSpPr>
            <p:cNvPr id="27" name="Freeform 27"/>
            <p:cNvSpPr/>
            <p:nvPr>
              <p:custDataLst>
                <p:tags r:id="rId26"/>
              </p:custDataLst>
            </p:nvPr>
          </p:nvSpPr>
          <p:spPr>
            <a:xfrm>
              <a:off x="0" y="0"/>
              <a:ext cx="844680" cy="270291"/>
            </a:xfrm>
            <a:custGeom>
              <a:avLst/>
              <a:gdLst/>
              <a:ahLst/>
              <a:cxnLst/>
              <a:rect l="l" t="t" r="r" b="b"/>
              <a:pathLst>
                <a:path w="844680" h="270291">
                  <a:moveTo>
                    <a:pt x="36209" y="0"/>
                  </a:moveTo>
                  <a:lnTo>
                    <a:pt x="808470" y="0"/>
                  </a:lnTo>
                  <a:cubicBezTo>
                    <a:pt x="818073" y="0"/>
                    <a:pt x="827283" y="3815"/>
                    <a:pt x="834074" y="10605"/>
                  </a:cubicBezTo>
                  <a:cubicBezTo>
                    <a:pt x="840865" y="17396"/>
                    <a:pt x="844680" y="26606"/>
                    <a:pt x="844680" y="36209"/>
                  </a:cubicBezTo>
                  <a:lnTo>
                    <a:pt x="844680" y="234082"/>
                  </a:lnTo>
                  <a:cubicBezTo>
                    <a:pt x="844680" y="243685"/>
                    <a:pt x="840865" y="252895"/>
                    <a:pt x="834074" y="259685"/>
                  </a:cubicBezTo>
                  <a:cubicBezTo>
                    <a:pt x="827283" y="266476"/>
                    <a:pt x="818073" y="270291"/>
                    <a:pt x="808470" y="270291"/>
                  </a:cubicBezTo>
                  <a:lnTo>
                    <a:pt x="36209" y="270291"/>
                  </a:lnTo>
                  <a:cubicBezTo>
                    <a:pt x="26606" y="270291"/>
                    <a:pt x="17396" y="266476"/>
                    <a:pt x="10605" y="259685"/>
                  </a:cubicBezTo>
                  <a:cubicBezTo>
                    <a:pt x="3815" y="252895"/>
                    <a:pt x="0" y="243685"/>
                    <a:pt x="0" y="234082"/>
                  </a:cubicBezTo>
                  <a:lnTo>
                    <a:pt x="0" y="36209"/>
                  </a:lnTo>
                  <a:cubicBezTo>
                    <a:pt x="0" y="26606"/>
                    <a:pt x="3815" y="17396"/>
                    <a:pt x="10605" y="10605"/>
                  </a:cubicBezTo>
                  <a:cubicBezTo>
                    <a:pt x="17396" y="3815"/>
                    <a:pt x="26606" y="0"/>
                    <a:pt x="36209" y="0"/>
                  </a:cubicBezTo>
                  <a:close/>
                </a:path>
              </a:pathLst>
            </a:custGeom>
            <a:solidFill>
              <a:srgbClr val="E6E6E6"/>
            </a:solidFill>
          </p:spPr>
        </p:sp>
        <p:sp>
          <p:nvSpPr>
            <p:cNvPr id="28" name="TextBox 28"/>
            <p:cNvSpPr txBox="1"/>
            <p:nvPr/>
          </p:nvSpPr>
          <p:spPr>
            <a:xfrm>
              <a:off x="0" y="28575"/>
              <a:ext cx="844680" cy="241716"/>
            </a:xfrm>
            <a:prstGeom prst="rect">
              <a:avLst/>
            </a:prstGeom>
          </p:spPr>
          <p:txBody>
            <a:bodyPr lIns="50800" tIns="50800" rIns="50800" bIns="50800" rtlCol="0" anchor="ctr"/>
            <a:lstStyle/>
            <a:p>
              <a:pPr algn="ctr">
                <a:lnSpc>
                  <a:spcPts val="2100"/>
                </a:lnSpc>
              </a:pPr>
              <a:endParaRPr/>
            </a:p>
          </p:txBody>
        </p:sp>
      </p:grpSp>
      <p:grpSp>
        <p:nvGrpSpPr>
          <p:cNvPr id="29" name="Group 29"/>
          <p:cNvGrpSpPr/>
          <p:nvPr>
            <p:custDataLst>
              <p:tags r:id="rId6"/>
            </p:custDataLst>
          </p:nvPr>
        </p:nvGrpSpPr>
        <p:grpSpPr>
          <a:xfrm>
            <a:off x="4343087" y="4108397"/>
            <a:ext cx="1202650" cy="1202650"/>
            <a:chOff x="0" y="0"/>
            <a:chExt cx="812800" cy="812800"/>
          </a:xfrm>
        </p:grpSpPr>
        <p:sp>
          <p:nvSpPr>
            <p:cNvPr id="30" name="Freeform 30"/>
            <p:cNvSpPr/>
            <p:nvPr>
              <p:custDataLst>
                <p:tags r:id="rId2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p:spPr>
        </p:sp>
        <p:sp>
          <p:nvSpPr>
            <p:cNvPr id="31" name="TextBox 31"/>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32" name="Freeform 32"/>
          <p:cNvSpPr/>
          <p:nvPr/>
        </p:nvSpPr>
        <p:spPr>
          <a:xfrm>
            <a:off x="-1143960" y="7598850"/>
            <a:ext cx="3508802" cy="4114800"/>
          </a:xfrm>
          <a:custGeom>
            <a:avLst/>
            <a:gdLst/>
            <a:ahLst/>
            <a:cxnLst/>
            <a:rect l="l" t="t" r="r" b="b"/>
            <a:pathLst>
              <a:path w="3508802" h="4114800">
                <a:moveTo>
                  <a:pt x="0" y="0"/>
                </a:moveTo>
                <a:lnTo>
                  <a:pt x="3508802" y="0"/>
                </a:lnTo>
                <a:lnTo>
                  <a:pt x="3508802" y="4114800"/>
                </a:lnTo>
                <a:lnTo>
                  <a:pt x="0" y="411480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3" name="Freeform 33"/>
          <p:cNvSpPr/>
          <p:nvPr/>
        </p:nvSpPr>
        <p:spPr>
          <a:xfrm>
            <a:off x="14953108" y="-2360021"/>
            <a:ext cx="4175535" cy="4114800"/>
          </a:xfrm>
          <a:custGeom>
            <a:avLst/>
            <a:gdLst/>
            <a:ahLst/>
            <a:cxnLst/>
            <a:rect l="l" t="t" r="r" b="b"/>
            <a:pathLst>
              <a:path w="4175535" h="4114800">
                <a:moveTo>
                  <a:pt x="0" y="0"/>
                </a:moveTo>
                <a:lnTo>
                  <a:pt x="4175536" y="0"/>
                </a:lnTo>
                <a:lnTo>
                  <a:pt x="4175536" y="4114800"/>
                </a:lnTo>
                <a:lnTo>
                  <a:pt x="0" y="411480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34" name="Freeform 34"/>
          <p:cNvSpPr/>
          <p:nvPr/>
        </p:nvSpPr>
        <p:spPr>
          <a:xfrm>
            <a:off x="15509127" y="7890315"/>
            <a:ext cx="1076398" cy="958973"/>
          </a:xfrm>
          <a:custGeom>
            <a:avLst/>
            <a:gdLst/>
            <a:ahLst/>
            <a:cxnLst/>
            <a:rect l="l" t="t" r="r" b="b"/>
            <a:pathLst>
              <a:path w="1076398" h="958973">
                <a:moveTo>
                  <a:pt x="0" y="0"/>
                </a:moveTo>
                <a:lnTo>
                  <a:pt x="1076398" y="0"/>
                </a:lnTo>
                <a:lnTo>
                  <a:pt x="1076398" y="958974"/>
                </a:lnTo>
                <a:lnTo>
                  <a:pt x="0" y="958974"/>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35" name="Freeform 35"/>
          <p:cNvSpPr/>
          <p:nvPr>
            <p:custDataLst>
              <p:tags r:id="rId7"/>
            </p:custDataLst>
          </p:nvPr>
        </p:nvSpPr>
        <p:spPr>
          <a:xfrm>
            <a:off x="485575" y="4535062"/>
            <a:ext cx="382084" cy="419454"/>
          </a:xfrm>
          <a:custGeom>
            <a:avLst/>
            <a:gdLst/>
            <a:ahLst/>
            <a:cxnLst/>
            <a:rect l="l" t="t" r="r" b="b"/>
            <a:pathLst>
              <a:path w="382084" h="419454">
                <a:moveTo>
                  <a:pt x="0" y="0"/>
                </a:moveTo>
                <a:lnTo>
                  <a:pt x="382085" y="0"/>
                </a:lnTo>
                <a:lnTo>
                  <a:pt x="382085" y="419454"/>
                </a:lnTo>
                <a:lnTo>
                  <a:pt x="0" y="41945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36" name="Freeform 36"/>
          <p:cNvSpPr/>
          <p:nvPr>
            <p:custDataLst>
              <p:tags r:id="rId8"/>
            </p:custDataLst>
          </p:nvPr>
        </p:nvSpPr>
        <p:spPr>
          <a:xfrm>
            <a:off x="6221124" y="7861659"/>
            <a:ext cx="515119" cy="501070"/>
          </a:xfrm>
          <a:custGeom>
            <a:avLst/>
            <a:gdLst/>
            <a:ahLst/>
            <a:cxnLst/>
            <a:rect l="l" t="t" r="r" b="b"/>
            <a:pathLst>
              <a:path w="515119" h="501070">
                <a:moveTo>
                  <a:pt x="0" y="0"/>
                </a:moveTo>
                <a:lnTo>
                  <a:pt x="515118" y="0"/>
                </a:lnTo>
                <a:lnTo>
                  <a:pt x="515118" y="501070"/>
                </a:lnTo>
                <a:lnTo>
                  <a:pt x="0" y="501070"/>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37" name="Freeform 37"/>
          <p:cNvSpPr/>
          <p:nvPr>
            <p:custDataLst>
              <p:tags r:id="rId9"/>
            </p:custDataLst>
          </p:nvPr>
        </p:nvSpPr>
        <p:spPr>
          <a:xfrm>
            <a:off x="9104499" y="4437104"/>
            <a:ext cx="711956" cy="554031"/>
          </a:xfrm>
          <a:custGeom>
            <a:avLst/>
            <a:gdLst/>
            <a:ahLst/>
            <a:cxnLst/>
            <a:rect l="l" t="t" r="r" b="b"/>
            <a:pathLst>
              <a:path w="711956" h="554031">
                <a:moveTo>
                  <a:pt x="0" y="0"/>
                </a:moveTo>
                <a:lnTo>
                  <a:pt x="711955" y="0"/>
                </a:lnTo>
                <a:lnTo>
                  <a:pt x="711955" y="554031"/>
                </a:lnTo>
                <a:lnTo>
                  <a:pt x="0" y="554031"/>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38" name="Freeform 38"/>
          <p:cNvSpPr/>
          <p:nvPr>
            <p:custDataLst>
              <p:tags r:id="rId10"/>
            </p:custDataLst>
          </p:nvPr>
        </p:nvSpPr>
        <p:spPr>
          <a:xfrm>
            <a:off x="4657670" y="4434450"/>
            <a:ext cx="573484" cy="550545"/>
          </a:xfrm>
          <a:custGeom>
            <a:avLst/>
            <a:gdLst/>
            <a:ahLst/>
            <a:cxnLst/>
            <a:rect l="l" t="t" r="r" b="b"/>
            <a:pathLst>
              <a:path w="573484" h="550545">
                <a:moveTo>
                  <a:pt x="0" y="0"/>
                </a:moveTo>
                <a:lnTo>
                  <a:pt x="573484" y="0"/>
                </a:lnTo>
                <a:lnTo>
                  <a:pt x="573484" y="550545"/>
                </a:lnTo>
                <a:lnTo>
                  <a:pt x="0" y="55054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41" name="TextBox 41"/>
          <p:cNvSpPr txBox="1"/>
          <p:nvPr>
            <p:custDataLst>
              <p:tags r:id="rId11"/>
            </p:custDataLst>
          </p:nvPr>
        </p:nvSpPr>
        <p:spPr>
          <a:xfrm>
            <a:off x="1336675" y="4631690"/>
            <a:ext cx="2595245" cy="322580"/>
          </a:xfrm>
          <a:prstGeom prst="rect">
            <a:avLst/>
          </a:prstGeom>
        </p:spPr>
        <p:txBody>
          <a:bodyPr wrap="square" lIns="0" tIns="0" rIns="0" bIns="0" rtlCol="0" anchor="t">
            <a:spAutoFit/>
          </a:bodyPr>
          <a:lstStyle/>
          <a:p>
            <a:pPr algn="l">
              <a:lnSpc>
                <a:spcPct val="100000"/>
              </a:lnSpc>
            </a:pPr>
            <a:r>
              <a:rPr lang="zh-CN" altLang="en-US" sz="2100">
                <a:solidFill>
                  <a:srgbClr val="000000"/>
                </a:solidFill>
                <a:latin typeface="微软雅黑" panose="020B0503020204020204" charset="-122"/>
                <a:ea typeface="微软雅黑" panose="020B0503020204020204" charset="-122"/>
                <a:cs typeface="Wonder Sans Bold" panose="00000500000000000000" charset="0"/>
                <a:sym typeface="Wonder Sans Bold" panose="00000500000000000000" charset="0"/>
              </a:rPr>
              <a:t>基本功能：隐患分类</a:t>
            </a:r>
          </a:p>
        </p:txBody>
      </p:sp>
      <p:sp>
        <p:nvSpPr>
          <p:cNvPr id="51" name="Freeform 51"/>
          <p:cNvSpPr/>
          <p:nvPr/>
        </p:nvSpPr>
        <p:spPr>
          <a:xfrm rot="-1617346">
            <a:off x="2675087" y="1080570"/>
            <a:ext cx="638462" cy="426188"/>
          </a:xfrm>
          <a:custGeom>
            <a:avLst/>
            <a:gdLst/>
            <a:ahLst/>
            <a:cxnLst/>
            <a:rect l="l" t="t" r="r" b="b"/>
            <a:pathLst>
              <a:path w="638462" h="426188">
                <a:moveTo>
                  <a:pt x="0" y="0"/>
                </a:moveTo>
                <a:lnTo>
                  <a:pt x="638462" y="0"/>
                </a:lnTo>
                <a:lnTo>
                  <a:pt x="638462" y="426188"/>
                </a:lnTo>
                <a:lnTo>
                  <a:pt x="0" y="426188"/>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52" name="TextBox 27"/>
          <p:cNvSpPr txBox="1"/>
          <p:nvPr/>
        </p:nvSpPr>
        <p:spPr>
          <a:xfrm>
            <a:off x="457238" y="26646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二</a:t>
            </a:r>
            <a:r>
              <a:rPr lang="en-US" altLang="zh-CN"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、系统目标</a:t>
            </a:r>
          </a:p>
        </p:txBody>
      </p:sp>
      <p:sp>
        <p:nvSpPr>
          <p:cNvPr id="53" name="TextBox 27"/>
          <p:cNvSpPr txBox="1"/>
          <p:nvPr/>
        </p:nvSpPr>
        <p:spPr>
          <a:xfrm>
            <a:off x="990600" y="1333500"/>
            <a:ext cx="13432790" cy="968470"/>
          </a:xfrm>
          <a:prstGeom prst="rect">
            <a:avLst/>
          </a:prstGeom>
        </p:spPr>
        <p:txBody>
          <a:bodyPr wrap="square" lIns="0" tIns="0" rIns="0" bIns="0" rtlCol="0" anchor="t">
            <a:spAutoFit/>
          </a:bodyPr>
          <a:lstStyle/>
          <a:p>
            <a:pPr marL="0" lvl="0" indent="0" algn="l">
              <a:lnSpc>
                <a:spcPts val="8800"/>
              </a:lnSpc>
              <a:spcBef>
                <a:spcPct val="0"/>
              </a:spcBef>
            </a:pP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a:t>
            </a:r>
            <a:r>
              <a:rPr 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检索增强的</a:t>
            </a:r>
            <a:r>
              <a:rPr lang="en-US" altLang="zh-CN"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VLM</a:t>
            </a:r>
            <a:r>
              <a:rPr lang="zh-CN" altLang="en-US" sz="4000" b="1" dirty="0">
                <a:solidFill>
                  <a:srgbClr val="1836B2"/>
                </a:solidFill>
                <a:latin typeface="微软雅黑" panose="020B0503020204020204" charset="-122"/>
                <a:ea typeface="微软雅黑" panose="020B0503020204020204" charset="-122"/>
                <a:cs typeface="思源黑体 Bold" panose="020B0800000000000000" charset="-122"/>
                <a:sym typeface="思源黑体 Bold" panose="020B0800000000000000" charset="-122"/>
              </a:rPr>
              <a:t>隐患识别系统</a:t>
            </a:r>
          </a:p>
        </p:txBody>
      </p:sp>
      <p:sp>
        <p:nvSpPr>
          <p:cNvPr id="54" name="TextBox 41"/>
          <p:cNvSpPr txBox="1"/>
          <p:nvPr>
            <p:custDataLst>
              <p:tags r:id="rId12"/>
            </p:custDataLst>
          </p:nvPr>
        </p:nvSpPr>
        <p:spPr>
          <a:xfrm>
            <a:off x="5568315" y="4581525"/>
            <a:ext cx="3261995" cy="322580"/>
          </a:xfrm>
          <a:prstGeom prst="rect">
            <a:avLst/>
          </a:prstGeom>
        </p:spPr>
        <p:txBody>
          <a:bodyPr wrap="square" lIns="0" tIns="0" rIns="0" bIns="0" rtlCol="0" anchor="t">
            <a:spAutoFit/>
          </a:bodyPr>
          <a:lstStyle/>
          <a:p>
            <a:pPr algn="l">
              <a:lnSpc>
                <a:spcPct val="100000"/>
              </a:lnSpc>
            </a:pPr>
            <a:r>
              <a:rPr lang="zh-CN" altLang="en-US" sz="2100">
                <a:solidFill>
                  <a:srgbClr val="000000"/>
                </a:solidFill>
                <a:latin typeface="微软雅黑" panose="020B0503020204020204" charset="-122"/>
                <a:ea typeface="微软雅黑" panose="020B0503020204020204" charset="-122"/>
                <a:cs typeface="Wonder Sans Bold" panose="00000500000000000000" charset="0"/>
                <a:sym typeface="Wonder Sans Bold" panose="00000500000000000000" charset="0"/>
              </a:rPr>
              <a:t>标准化隐患描述与评估</a:t>
            </a:r>
          </a:p>
        </p:txBody>
      </p:sp>
      <p:sp>
        <p:nvSpPr>
          <p:cNvPr id="55" name="TextBox 41"/>
          <p:cNvSpPr txBox="1"/>
          <p:nvPr>
            <p:custDataLst>
              <p:tags r:id="rId13"/>
            </p:custDataLst>
          </p:nvPr>
        </p:nvSpPr>
        <p:spPr>
          <a:xfrm>
            <a:off x="10210800" y="4500880"/>
            <a:ext cx="3261995" cy="322580"/>
          </a:xfrm>
          <a:prstGeom prst="rect">
            <a:avLst/>
          </a:prstGeom>
        </p:spPr>
        <p:txBody>
          <a:bodyPr wrap="square" lIns="0" tIns="0" rIns="0" bIns="0" rtlCol="0" anchor="t">
            <a:spAutoFit/>
          </a:bodyPr>
          <a:lstStyle/>
          <a:p>
            <a:pPr algn="l">
              <a:lnSpc>
                <a:spcPct val="100000"/>
              </a:lnSpc>
            </a:pPr>
            <a:r>
              <a:rPr lang="zh-CN" altLang="en-US" sz="2100">
                <a:solidFill>
                  <a:srgbClr val="000000"/>
                </a:solidFill>
                <a:latin typeface="微软雅黑" panose="020B0503020204020204" charset="-122"/>
                <a:ea typeface="微软雅黑" panose="020B0503020204020204" charset="-122"/>
                <a:cs typeface="Wonder Sans Bold" panose="00000500000000000000" charset="0"/>
                <a:sym typeface="Wonder Sans Bold" panose="00000500000000000000" charset="0"/>
              </a:rPr>
              <a:t>多模型对比分析</a:t>
            </a:r>
          </a:p>
        </p:txBody>
      </p:sp>
      <p:sp>
        <p:nvSpPr>
          <p:cNvPr id="56" name="TextBox 42"/>
          <p:cNvSpPr txBox="1"/>
          <p:nvPr>
            <p:custDataLst>
              <p:tags r:id="rId14"/>
            </p:custDataLst>
          </p:nvPr>
        </p:nvSpPr>
        <p:spPr>
          <a:xfrm>
            <a:off x="761707" y="5753047"/>
            <a:ext cx="3207143" cy="1246505"/>
          </a:xfrm>
          <a:prstGeom prst="rect">
            <a:avLst/>
          </a:prstGeom>
        </p:spPr>
        <p:txBody>
          <a:bodyPr lIns="0" tIns="0" rIns="0" bIns="0" rtlCol="0" anchor="t">
            <a:spAutoFit/>
          </a:bodyPr>
          <a:lstStyle/>
          <a:p>
            <a:pPr marL="342900" indent="-342900" algn="l">
              <a:lnSpc>
                <a:spcPct val="150000"/>
              </a:lnSpc>
              <a:buFont typeface="Arial" panose="020B0604020202020204" pitchFamily="34" charset="0"/>
              <a:buChar char="•"/>
            </a:pPr>
            <a:r>
              <a:rPr lang="zh-CN" altLang="en-US" sz="2000" dirty="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识别</a:t>
            </a:r>
            <a:r>
              <a:rPr lang="en-US" altLang="zh-CN" sz="2000" dirty="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15</a:t>
            </a:r>
            <a:r>
              <a:rPr lang="zh-CN" altLang="en-US" sz="2000" dirty="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种安全隐患</a:t>
            </a:r>
          </a:p>
          <a:p>
            <a:pPr marL="342900" indent="-342900" algn="l">
              <a:lnSpc>
                <a:spcPct val="150000"/>
              </a:lnSpc>
              <a:buFont typeface="Arial" panose="020B0604020202020204" pitchFamily="34" charset="0"/>
              <a:buChar char="•"/>
            </a:pPr>
            <a:r>
              <a:rPr lang="zh-CN" altLang="en-US" sz="2000" dirty="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类别准确率评估</a:t>
            </a:r>
          </a:p>
          <a:p>
            <a:pPr algn="l">
              <a:lnSpc>
                <a:spcPts val="2520"/>
              </a:lnSpc>
            </a:pPr>
            <a:r>
              <a:rPr lang="en-US" sz="1800" dirty="0">
                <a:solidFill>
                  <a:srgbClr val="545454"/>
                </a:solidFill>
                <a:latin typeface="Arial" panose="020B0604020202020204" pitchFamily="34" charset="0"/>
                <a:ea typeface="Saturday Sans Regular" panose="02010600010101010101" charset="-122"/>
                <a:cs typeface="Arial" panose="020B0604020202020204" pitchFamily="34" charset="0"/>
                <a:sym typeface="Saturday Sans Regular" panose="02010600010101010101" charset="-122"/>
              </a:rPr>
              <a:t>.</a:t>
            </a:r>
            <a:endParaRPr lang="zh-CN" altLang="en-US" sz="1800" dirty="0">
              <a:solidFill>
                <a:srgbClr val="545454"/>
              </a:solidFill>
              <a:latin typeface="Arial" panose="020B0604020202020204" pitchFamily="34" charset="0"/>
              <a:ea typeface="宋体" panose="02010600030101010101" pitchFamily="2" charset="-122"/>
              <a:cs typeface="Arial" panose="020B0604020202020204" pitchFamily="34" charset="0"/>
              <a:sym typeface="Saturday Sans Regular" panose="02010600010101010101" charset="-122"/>
            </a:endParaRPr>
          </a:p>
        </p:txBody>
      </p:sp>
      <p:sp>
        <p:nvSpPr>
          <p:cNvPr id="57" name="TextBox 42"/>
          <p:cNvSpPr txBox="1"/>
          <p:nvPr>
            <p:custDataLst>
              <p:tags r:id="rId15"/>
            </p:custDataLst>
          </p:nvPr>
        </p:nvSpPr>
        <p:spPr>
          <a:xfrm>
            <a:off x="5029200" y="5753100"/>
            <a:ext cx="3564890" cy="1846580"/>
          </a:xfrm>
          <a:prstGeom prst="rect">
            <a:avLst/>
          </a:prstGeom>
        </p:spPr>
        <p:txBody>
          <a:bodyPr wrap="square" lIns="0" tIns="0" rIns="0" bIns="0" rtlCol="0" anchor="t">
            <a:spAutoFit/>
          </a:bodyPr>
          <a:lstStyle/>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展示标准化隐患描述</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给出合理整改建议</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衡量BERT Similarity</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衡量TF-IDF Similarity</a:t>
            </a:r>
          </a:p>
        </p:txBody>
      </p:sp>
      <p:sp>
        <p:nvSpPr>
          <p:cNvPr id="58" name="TextBox 42"/>
          <p:cNvSpPr txBox="1"/>
          <p:nvPr>
            <p:custDataLst>
              <p:tags r:id="rId16"/>
            </p:custDataLst>
          </p:nvPr>
        </p:nvSpPr>
        <p:spPr>
          <a:xfrm>
            <a:off x="9600907" y="5796227"/>
            <a:ext cx="3207143" cy="322580"/>
          </a:xfrm>
          <a:prstGeom prst="rect">
            <a:avLst/>
          </a:prstGeom>
        </p:spPr>
        <p:txBody>
          <a:bodyPr lIns="0" tIns="0" rIns="0" bIns="0" rtlCol="0" anchor="t">
            <a:spAutoFit/>
          </a:bodyPr>
          <a:lstStyle/>
          <a:p>
            <a:pPr algn="l">
              <a:lnSpc>
                <a:spcPts val="2520"/>
              </a:lnSpc>
            </a:pPr>
            <a:r>
              <a:rPr lang="en-US" sz="1800">
                <a:solidFill>
                  <a:srgbClr val="545454"/>
                </a:solidFill>
                <a:latin typeface="Arial" panose="020B0604020202020204" pitchFamily="34" charset="0"/>
                <a:ea typeface="Saturday Sans Regular" panose="02010600010101010101" charset="-122"/>
                <a:cs typeface="Arial" panose="020B0604020202020204" pitchFamily="34" charset="0"/>
                <a:sym typeface="Saturday Sans Regular" panose="02010600010101010101" charset="-122"/>
              </a:rPr>
              <a:t>.</a:t>
            </a:r>
          </a:p>
        </p:txBody>
      </p:sp>
      <p:grpSp>
        <p:nvGrpSpPr>
          <p:cNvPr id="59" name="Group 20"/>
          <p:cNvGrpSpPr/>
          <p:nvPr>
            <p:custDataLst>
              <p:tags r:id="rId17"/>
            </p:custDataLst>
          </p:nvPr>
        </p:nvGrpSpPr>
        <p:grpSpPr>
          <a:xfrm>
            <a:off x="13716000" y="4119880"/>
            <a:ext cx="3593465" cy="1026160"/>
            <a:chOff x="0" y="0"/>
            <a:chExt cx="844680" cy="270291"/>
          </a:xfrm>
        </p:grpSpPr>
        <p:sp>
          <p:nvSpPr>
            <p:cNvPr id="60" name="Freeform 21"/>
            <p:cNvSpPr/>
            <p:nvPr>
              <p:custDataLst>
                <p:tags r:id="rId24"/>
              </p:custDataLst>
            </p:nvPr>
          </p:nvSpPr>
          <p:spPr>
            <a:xfrm>
              <a:off x="0" y="0"/>
              <a:ext cx="844680" cy="270291"/>
            </a:xfrm>
            <a:custGeom>
              <a:avLst/>
              <a:gdLst/>
              <a:ahLst/>
              <a:cxnLst/>
              <a:rect l="l" t="t" r="r" b="b"/>
              <a:pathLst>
                <a:path w="844680" h="270291">
                  <a:moveTo>
                    <a:pt x="36209" y="0"/>
                  </a:moveTo>
                  <a:lnTo>
                    <a:pt x="808470" y="0"/>
                  </a:lnTo>
                  <a:cubicBezTo>
                    <a:pt x="818073" y="0"/>
                    <a:pt x="827283" y="3815"/>
                    <a:pt x="834074" y="10605"/>
                  </a:cubicBezTo>
                  <a:cubicBezTo>
                    <a:pt x="840865" y="17396"/>
                    <a:pt x="844680" y="26606"/>
                    <a:pt x="844680" y="36209"/>
                  </a:cubicBezTo>
                  <a:lnTo>
                    <a:pt x="844680" y="234082"/>
                  </a:lnTo>
                  <a:cubicBezTo>
                    <a:pt x="844680" y="243685"/>
                    <a:pt x="840865" y="252895"/>
                    <a:pt x="834074" y="259685"/>
                  </a:cubicBezTo>
                  <a:cubicBezTo>
                    <a:pt x="827283" y="266476"/>
                    <a:pt x="818073" y="270291"/>
                    <a:pt x="808470" y="270291"/>
                  </a:cubicBezTo>
                  <a:lnTo>
                    <a:pt x="36209" y="270291"/>
                  </a:lnTo>
                  <a:cubicBezTo>
                    <a:pt x="26606" y="270291"/>
                    <a:pt x="17396" y="266476"/>
                    <a:pt x="10605" y="259685"/>
                  </a:cubicBezTo>
                  <a:cubicBezTo>
                    <a:pt x="3815" y="252895"/>
                    <a:pt x="0" y="243685"/>
                    <a:pt x="0" y="234082"/>
                  </a:cubicBezTo>
                  <a:lnTo>
                    <a:pt x="0" y="36209"/>
                  </a:lnTo>
                  <a:cubicBezTo>
                    <a:pt x="0" y="26606"/>
                    <a:pt x="3815" y="17396"/>
                    <a:pt x="10605" y="10605"/>
                  </a:cubicBezTo>
                  <a:cubicBezTo>
                    <a:pt x="17396" y="3815"/>
                    <a:pt x="26606" y="0"/>
                    <a:pt x="36209" y="0"/>
                  </a:cubicBezTo>
                  <a:close/>
                </a:path>
              </a:pathLst>
            </a:custGeom>
            <a:solidFill>
              <a:srgbClr val="E6E6E6"/>
            </a:solidFill>
          </p:spPr>
        </p:sp>
        <p:sp>
          <p:nvSpPr>
            <p:cNvPr id="61" name="TextBox 22"/>
            <p:cNvSpPr txBox="1"/>
            <p:nvPr/>
          </p:nvSpPr>
          <p:spPr>
            <a:xfrm>
              <a:off x="0" y="28575"/>
              <a:ext cx="844680" cy="241716"/>
            </a:xfrm>
            <a:prstGeom prst="rect">
              <a:avLst/>
            </a:prstGeom>
          </p:spPr>
          <p:txBody>
            <a:bodyPr lIns="50800" tIns="50800" rIns="50800" bIns="50800" rtlCol="0" anchor="ctr"/>
            <a:lstStyle/>
            <a:p>
              <a:pPr algn="ctr">
                <a:lnSpc>
                  <a:spcPts val="2100"/>
                </a:lnSpc>
              </a:pPr>
              <a:endParaRPr/>
            </a:p>
          </p:txBody>
        </p:sp>
      </p:grpSp>
      <p:grpSp>
        <p:nvGrpSpPr>
          <p:cNvPr id="62" name="Group 23"/>
          <p:cNvGrpSpPr/>
          <p:nvPr>
            <p:custDataLst>
              <p:tags r:id="rId18"/>
            </p:custDataLst>
          </p:nvPr>
        </p:nvGrpSpPr>
        <p:grpSpPr>
          <a:xfrm>
            <a:off x="13114746" y="4031562"/>
            <a:ext cx="1202650" cy="1202650"/>
            <a:chOff x="0" y="0"/>
            <a:chExt cx="812800" cy="812800"/>
          </a:xfrm>
        </p:grpSpPr>
        <p:sp>
          <p:nvSpPr>
            <p:cNvPr id="63" name="Freeform 24"/>
            <p:cNvSpPr/>
            <p:nvPr>
              <p:custDataLst>
                <p:tags r:id="rId23"/>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64" name="TextBox 25"/>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65" name="Freeform 39"/>
          <p:cNvSpPr/>
          <p:nvPr>
            <p:custDataLst>
              <p:tags r:id="rId19"/>
            </p:custDataLst>
          </p:nvPr>
        </p:nvSpPr>
        <p:spPr>
          <a:xfrm>
            <a:off x="13493420" y="4394178"/>
            <a:ext cx="445301" cy="477419"/>
          </a:xfrm>
          <a:custGeom>
            <a:avLst/>
            <a:gdLst/>
            <a:ahLst/>
            <a:cxnLst/>
            <a:rect l="l" t="t" r="r" b="b"/>
            <a:pathLst>
              <a:path w="445301" h="477419">
                <a:moveTo>
                  <a:pt x="0" y="0"/>
                </a:moveTo>
                <a:lnTo>
                  <a:pt x="445301" y="0"/>
                </a:lnTo>
                <a:lnTo>
                  <a:pt x="445301" y="477419"/>
                </a:lnTo>
                <a:lnTo>
                  <a:pt x="0" y="477419"/>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68" name="TextBox 42"/>
          <p:cNvSpPr txBox="1"/>
          <p:nvPr>
            <p:custDataLst>
              <p:tags r:id="rId20"/>
            </p:custDataLst>
          </p:nvPr>
        </p:nvSpPr>
        <p:spPr>
          <a:xfrm>
            <a:off x="9220200" y="5829300"/>
            <a:ext cx="3564890" cy="1384935"/>
          </a:xfrm>
          <a:prstGeom prst="rect">
            <a:avLst/>
          </a:prstGeom>
        </p:spPr>
        <p:txBody>
          <a:bodyPr wrap="square" lIns="0" tIns="0" rIns="0" bIns="0" rtlCol="0" anchor="t">
            <a:spAutoFit/>
          </a:bodyPr>
          <a:lstStyle/>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用户可更换隐患检测模型</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实时展示模型的性能对比</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基于 CLIP 的相似案例检索</a:t>
            </a:r>
          </a:p>
        </p:txBody>
      </p:sp>
      <p:sp>
        <p:nvSpPr>
          <p:cNvPr id="70" name="TextBox 41"/>
          <p:cNvSpPr txBox="1"/>
          <p:nvPr>
            <p:custDataLst>
              <p:tags r:id="rId21"/>
            </p:custDataLst>
          </p:nvPr>
        </p:nvSpPr>
        <p:spPr>
          <a:xfrm>
            <a:off x="14325600" y="4500880"/>
            <a:ext cx="3261995" cy="322580"/>
          </a:xfrm>
          <a:prstGeom prst="rect">
            <a:avLst/>
          </a:prstGeom>
        </p:spPr>
        <p:txBody>
          <a:bodyPr wrap="square" lIns="0" tIns="0" rIns="0" bIns="0" rtlCol="0" anchor="t">
            <a:spAutoFit/>
          </a:bodyPr>
          <a:lstStyle/>
          <a:p>
            <a:pPr algn="l">
              <a:lnSpc>
                <a:spcPct val="100000"/>
              </a:lnSpc>
            </a:pPr>
            <a:r>
              <a:rPr lang="en-US" altLang="zh-CN" sz="2100">
                <a:solidFill>
                  <a:srgbClr val="000000"/>
                </a:solidFill>
                <a:latin typeface="微软雅黑" panose="020B0503020204020204" charset="-122"/>
                <a:ea typeface="微软雅黑" panose="020B0503020204020204" charset="-122"/>
                <a:cs typeface="Wonder Sans Bold" panose="00000500000000000000" charset="0"/>
                <a:sym typeface="Wonder Sans Bold" panose="00000500000000000000" charset="0"/>
              </a:rPr>
              <a:t>MongoDB </a:t>
            </a:r>
            <a:r>
              <a:rPr lang="zh-CN" altLang="en-US" sz="2100">
                <a:solidFill>
                  <a:srgbClr val="000000"/>
                </a:solidFill>
                <a:latin typeface="微软雅黑" panose="020B0503020204020204" charset="-122"/>
                <a:ea typeface="微软雅黑" panose="020B0503020204020204" charset="-122"/>
                <a:cs typeface="Wonder Sans Bold" panose="00000500000000000000" charset="0"/>
                <a:sym typeface="Wonder Sans Bold" panose="00000500000000000000" charset="0"/>
              </a:rPr>
              <a:t>缓存降低成本</a:t>
            </a:r>
          </a:p>
        </p:txBody>
      </p:sp>
      <p:sp>
        <p:nvSpPr>
          <p:cNvPr id="71" name="TextBox 42"/>
          <p:cNvSpPr txBox="1"/>
          <p:nvPr>
            <p:custDataLst>
              <p:tags r:id="rId22"/>
            </p:custDataLst>
          </p:nvPr>
        </p:nvSpPr>
        <p:spPr>
          <a:xfrm>
            <a:off x="13716000" y="5829300"/>
            <a:ext cx="3564890" cy="1384935"/>
          </a:xfrm>
          <a:prstGeom prst="rect">
            <a:avLst/>
          </a:prstGeom>
        </p:spPr>
        <p:txBody>
          <a:bodyPr wrap="square" lIns="0" tIns="0" rIns="0" bIns="0" rtlCol="0" anchor="t">
            <a:spAutoFit/>
          </a:bodyPr>
          <a:lstStyle/>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图片哈希去重提高检索效率</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持久化结果储存</a:t>
            </a:r>
          </a:p>
          <a:p>
            <a:pPr marL="342900" indent="-342900" algn="l">
              <a:lnSpc>
                <a:spcPct val="150000"/>
              </a:lnSpc>
              <a:buClrTx/>
              <a:buSzTx/>
              <a:buFont typeface="Arial" panose="020B0604020202020204" pitchFamily="34" charset="0"/>
              <a:buChar char="•"/>
            </a:pPr>
            <a:r>
              <a:rPr lang="zh-CN" altLang="en-US" sz="2000">
                <a:solidFill>
                  <a:srgbClr val="545454"/>
                </a:solidFill>
                <a:latin typeface="微软雅黑" panose="020B0503020204020204" charset="-122"/>
                <a:ea typeface="微软雅黑" panose="020B0503020204020204" charset="-122"/>
                <a:cs typeface="微软雅黑" panose="020B0503020204020204" charset="-122"/>
                <a:sym typeface="Saturday Sans Regular" panose="02010600010101010101" charset="-122"/>
              </a:rPr>
              <a:t>多模型独立缓存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天空"/>
          <p:cNvPicPr>
            <a:picLocks noChangeAspect="1"/>
          </p:cNvPicPr>
          <p:nvPr/>
        </p:nvPicPr>
        <p:blipFill>
          <a:blip r:embed="rId5"/>
          <a:stretch>
            <a:fillRect/>
          </a:stretch>
        </p:blipFill>
        <p:spPr>
          <a:xfrm>
            <a:off x="-76200" y="1362075"/>
            <a:ext cx="5491480" cy="8963025"/>
          </a:xfrm>
          <a:prstGeom prst="rect">
            <a:avLst/>
          </a:prstGeom>
        </p:spPr>
      </p:pic>
      <p:grpSp>
        <p:nvGrpSpPr>
          <p:cNvPr id="3" name="Group 3"/>
          <p:cNvGrpSpPr/>
          <p:nvPr/>
        </p:nvGrpSpPr>
        <p:grpSpPr>
          <a:xfrm rot="-10800000">
            <a:off x="-2514407" y="-343099"/>
            <a:ext cx="7945947" cy="3511798"/>
            <a:chOff x="0" y="0"/>
            <a:chExt cx="12155147" cy="5372100"/>
          </a:xfrm>
        </p:grpSpPr>
        <p:sp>
          <p:nvSpPr>
            <p:cNvPr id="4" name="Freeform 4"/>
            <p:cNvSpPr/>
            <p:nvPr/>
          </p:nvSpPr>
          <p:spPr>
            <a:xfrm>
              <a:off x="0" y="0"/>
              <a:ext cx="12155147" cy="5372100"/>
            </a:xfrm>
            <a:custGeom>
              <a:avLst/>
              <a:gdLst/>
              <a:ahLst/>
              <a:cxnLst/>
              <a:rect l="l" t="t" r="r" b="b"/>
              <a:pathLst>
                <a:path w="12155147" h="537210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grpSp>
        <p:nvGrpSpPr>
          <p:cNvPr id="5" name="Group 5"/>
          <p:cNvGrpSpPr/>
          <p:nvPr/>
        </p:nvGrpSpPr>
        <p:grpSpPr>
          <a:xfrm>
            <a:off x="6778213" y="1807210"/>
            <a:ext cx="10221239" cy="1860586"/>
            <a:chOff x="0" y="76200"/>
            <a:chExt cx="13628319" cy="2480782"/>
          </a:xfrm>
        </p:grpSpPr>
        <p:sp>
          <p:nvSpPr>
            <p:cNvPr id="6" name="TextBox 6"/>
            <p:cNvSpPr txBox="1"/>
            <p:nvPr/>
          </p:nvSpPr>
          <p:spPr>
            <a:xfrm>
              <a:off x="0" y="76200"/>
              <a:ext cx="13628319" cy="1504527"/>
            </a:xfrm>
            <a:prstGeom prst="rect">
              <a:avLst/>
            </a:prstGeom>
          </p:spPr>
          <p:txBody>
            <a:bodyPr lIns="0" tIns="0" rIns="0" bIns="0" rtlCol="0" anchor="t">
              <a:spAutoFit/>
            </a:bodyPr>
            <a:lstStyle/>
            <a:p>
              <a:pPr marL="0" lvl="0" indent="0" algn="l">
                <a:lnSpc>
                  <a:spcPts val="8800"/>
                </a:lnSpc>
                <a:spcBef>
                  <a:spcPct val="0"/>
                </a:spcBef>
              </a:pPr>
              <a:r>
                <a:rPr lang="zh-CN" altLang="en-US" sz="80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核心功能实现</a:t>
              </a:r>
            </a:p>
          </p:txBody>
        </p:sp>
        <p:sp>
          <p:nvSpPr>
            <p:cNvPr id="7" name="TextBox 7"/>
            <p:cNvSpPr txBox="1"/>
            <p:nvPr/>
          </p:nvSpPr>
          <p:spPr>
            <a:xfrm>
              <a:off x="0" y="1890655"/>
              <a:ext cx="11896833" cy="666327"/>
            </a:xfrm>
            <a:prstGeom prst="rect">
              <a:avLst/>
            </a:prstGeom>
          </p:spPr>
          <p:txBody>
            <a:bodyPr lIns="0" tIns="0" rIns="0" bIns="0" rtlCol="0" anchor="t">
              <a:spAutoFit/>
            </a:bodyPr>
            <a:lstStyle/>
            <a:p>
              <a:pPr marL="0" lvl="0" indent="0" algn="l">
                <a:lnSpc>
                  <a:spcPts val="3900"/>
                </a:lnSpc>
                <a:spcBef>
                  <a:spcPct val="0"/>
                </a:spcBef>
              </a:pPr>
              <a:r>
                <a:rPr lang="zh-CN" altLang="en-US" sz="3000" u="none" spc="300">
                  <a:solidFill>
                    <a:srgbClr val="000000"/>
                  </a:solidFill>
                  <a:latin typeface="方正宝黑体 简 Light" panose="02000400000000000000" charset="-122"/>
                  <a:ea typeface="方正宝黑体 简 Light" panose="02000400000000000000" charset="-122"/>
                  <a:cs typeface="方正宝黑体 简 Light" panose="02000400000000000000" charset="-122"/>
                  <a:sym typeface="方正宝黑体 简 Light" panose="02000400000000000000" charset="-122"/>
                </a:rPr>
                <a:t>增强大模型对复杂隐患场景的识别</a:t>
              </a:r>
            </a:p>
          </p:txBody>
        </p:sp>
      </p:grpSp>
      <p:graphicFrame>
        <p:nvGraphicFramePr>
          <p:cNvPr id="8" name="Table 8"/>
          <p:cNvGraphicFramePr>
            <a:graphicFrameLocks noGrp="1"/>
          </p:cNvGraphicFramePr>
          <p:nvPr>
            <p:custDataLst>
              <p:tags r:id="rId1"/>
            </p:custDataLst>
            <p:extLst>
              <p:ext uri="{D42A27DB-BD31-4B8C-83A1-F6EECF244321}">
                <p14:modId xmlns:p14="http://schemas.microsoft.com/office/powerpoint/2010/main" val="2050398463"/>
              </p:ext>
            </p:extLst>
          </p:nvPr>
        </p:nvGraphicFramePr>
        <p:xfrm>
          <a:off x="6019800" y="4533900"/>
          <a:ext cx="4034155" cy="4274185"/>
        </p:xfrm>
        <a:graphic>
          <a:graphicData uri="http://schemas.openxmlformats.org/drawingml/2006/table">
            <a:tbl>
              <a:tblPr/>
              <a:tblGrid>
                <a:gridCol w="4034155">
                  <a:extLst>
                    <a:ext uri="{9D8B030D-6E8A-4147-A177-3AD203B41FA5}">
                      <a16:colId xmlns:a16="http://schemas.microsoft.com/office/drawing/2014/main" val="20000"/>
                    </a:ext>
                  </a:extLst>
                </a:gridCol>
              </a:tblGrid>
              <a:tr h="1641475">
                <a:tc>
                  <a:txBody>
                    <a:bodyPr/>
                    <a:lstStyle/>
                    <a:p>
                      <a:pPr algn="l">
                        <a:lnSpc>
                          <a:spcPct val="120000"/>
                        </a:lnSpc>
                        <a:defRPr/>
                      </a:pPr>
                      <a:r>
                        <a:rPr lang="en-US" sz="2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2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隐患识别流程</a:t>
                      </a:r>
                    </a:p>
                  </a:txBody>
                  <a:tcPr marL="317500" marR="317500" marT="215900" marB="2159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32710">
                <a:tc>
                  <a:txBody>
                    <a:bodyPr/>
                    <a:lstStyle/>
                    <a:p>
                      <a:pPr marL="0" lvl="1" indent="0" algn="l">
                        <a:lnSpc>
                          <a:spcPct val="120000"/>
                        </a:lnSpc>
                        <a:buFont typeface="Arial" panose="020B0604020202020204" pitchFamily="34" charset="0"/>
                        <a:buNone/>
                        <a:defRPr/>
                      </a:pPr>
                      <a:r>
                        <a:rPr lang="en-US" altLang="zh-CN" sz="18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rPr>
                        <a:t>          </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隐患识别架构</a:t>
                      </a:r>
                    </a:p>
                  </a:txBody>
                  <a:tcPr marL="317500" marR="317500" marT="215900" marB="2159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9"/>
          <p:cNvGraphicFramePr>
            <a:graphicFrameLocks noGrp="1"/>
          </p:cNvGraphicFramePr>
          <p:nvPr>
            <p:custDataLst>
              <p:tags r:id="rId2"/>
            </p:custDataLst>
            <p:extLst>
              <p:ext uri="{D42A27DB-BD31-4B8C-83A1-F6EECF244321}">
                <p14:modId xmlns:p14="http://schemas.microsoft.com/office/powerpoint/2010/main" val="1490336858"/>
              </p:ext>
            </p:extLst>
          </p:nvPr>
        </p:nvGraphicFramePr>
        <p:xfrm>
          <a:off x="10439400" y="4533900"/>
          <a:ext cx="3352165" cy="4274820"/>
        </p:xfrm>
        <a:graphic>
          <a:graphicData uri="http://schemas.openxmlformats.org/drawingml/2006/table">
            <a:tbl>
              <a:tblPr/>
              <a:tblGrid>
                <a:gridCol w="3352165">
                  <a:extLst>
                    <a:ext uri="{9D8B030D-6E8A-4147-A177-3AD203B41FA5}">
                      <a16:colId xmlns:a16="http://schemas.microsoft.com/office/drawing/2014/main" val="20000"/>
                    </a:ext>
                  </a:extLst>
                </a:gridCol>
              </a:tblGrid>
              <a:tr h="1655445">
                <a:tc>
                  <a:txBody>
                    <a:bodyPr/>
                    <a:lstStyle/>
                    <a:p>
                      <a:pPr algn="l">
                        <a:lnSpc>
                          <a:spcPts val="3640"/>
                        </a:lnSpc>
                        <a:defRPr/>
                      </a:pPr>
                      <a:endPar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l">
                        <a:lnSpc>
                          <a:spcPts val="3640"/>
                        </a:lnSpc>
                        <a:defRPr/>
                      </a:pPr>
                      <a:r>
                        <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多模态支持机制</a:t>
                      </a: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19375">
                <a:tc>
                  <a:txBody>
                    <a:bodyPr/>
                    <a:lstStyle/>
                    <a:p>
                      <a:pPr marL="388620" lvl="1" indent="-194310" algn="l">
                        <a:lnSpc>
                          <a:spcPts val="2700"/>
                        </a:lnSpc>
                        <a:buFont typeface="Arial" panose="020B0604020202020204"/>
                        <a:buChar char="•"/>
                        <a:defRP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模型选择策略</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独立缓存机制</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多模型实时对比</a:t>
                      </a:r>
                    </a:p>
                    <a:p>
                      <a:pPr marL="388620" lvl="1" indent="-194310" algn="l">
                        <a:lnSpc>
                          <a:spcPts val="2700"/>
                        </a:lnSpc>
                        <a:buFont typeface="Arial" panose="020B0604020202020204"/>
                        <a:buChar char="•"/>
                      </a:pPr>
                      <a:endParaRPr lang="zh-CN" altLang="en-US" sz="18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Table 9"/>
          <p:cNvGraphicFramePr>
            <a:graphicFrameLocks noGrp="1"/>
          </p:cNvGraphicFramePr>
          <p:nvPr>
            <p:custDataLst>
              <p:tags r:id="rId3"/>
            </p:custDataLst>
            <p:extLst>
              <p:ext uri="{D42A27DB-BD31-4B8C-83A1-F6EECF244321}">
                <p14:modId xmlns:p14="http://schemas.microsoft.com/office/powerpoint/2010/main" val="3351867797"/>
              </p:ext>
            </p:extLst>
          </p:nvPr>
        </p:nvGraphicFramePr>
        <p:xfrm>
          <a:off x="14220190" y="4533265"/>
          <a:ext cx="3352165" cy="4274820"/>
        </p:xfrm>
        <a:graphic>
          <a:graphicData uri="http://schemas.openxmlformats.org/drawingml/2006/table">
            <a:tbl>
              <a:tblPr/>
              <a:tblGrid>
                <a:gridCol w="3352165">
                  <a:extLst>
                    <a:ext uri="{9D8B030D-6E8A-4147-A177-3AD203B41FA5}">
                      <a16:colId xmlns:a16="http://schemas.microsoft.com/office/drawing/2014/main" val="20000"/>
                    </a:ext>
                  </a:extLst>
                </a:gridCol>
              </a:tblGrid>
              <a:tr h="1655445">
                <a:tc>
                  <a:txBody>
                    <a:bodyPr/>
                    <a:lstStyle/>
                    <a:p>
                      <a:pPr algn="l">
                        <a:lnSpc>
                          <a:spcPts val="3640"/>
                        </a:lnSpc>
                        <a:defRPr/>
                      </a:pPr>
                      <a:r>
                        <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p>
                    <a:p>
                      <a:pPr algn="l">
                        <a:lnSpc>
                          <a:spcPts val="3640"/>
                        </a:lnSpc>
                        <a:defRPr/>
                      </a:pPr>
                      <a:r>
                        <a:rPr 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r>
                        <a:rPr lang="zh-CN" altLang="en-US" sz="2600" b="1" dirty="0">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相似度评估体系</a:t>
                      </a: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19375">
                <a:tc>
                  <a:txBody>
                    <a:bodyPr/>
                    <a:lstStyle/>
                    <a:p>
                      <a:pPr marL="388620" lvl="1" indent="-194310" algn="l">
                        <a:lnSpc>
                          <a:spcPts val="2700"/>
                        </a:lnSpc>
                        <a:buFont typeface="Arial" panose="020B0604020202020204"/>
                        <a:buChar char="•"/>
                        <a:defRP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15</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种常见隐患类型识别</a:t>
                      </a:r>
                    </a:p>
                    <a:p>
                      <a:pPr marL="388620" lvl="1" indent="-194310" algn="l">
                        <a:lnSpc>
                          <a:spcPts val="2700"/>
                        </a:lnSpc>
                        <a:buFont typeface="Arial" panose="020B0604020202020204"/>
                        <a:buChar cha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BERT</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和</a:t>
                      </a: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TF-IDF</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相似评估</a:t>
                      </a:r>
                    </a:p>
                    <a:p>
                      <a:pPr marL="388620" lvl="1" indent="-194310" algn="l">
                        <a:lnSpc>
                          <a:spcPts val="2700"/>
                        </a:lnSpc>
                        <a:buFont typeface="Arial" panose="020B0604020202020204"/>
                        <a:buChar char="•"/>
                      </a:pPr>
                      <a:r>
                        <a:rPr lang="en-US" altLang="zh-CN"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GeminiGPT-4o</a:t>
                      </a: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模型对比</a:t>
                      </a:r>
                    </a:p>
                    <a:p>
                      <a:pPr marL="388620" lvl="1" indent="-194310" algn="l">
                        <a:lnSpc>
                          <a:spcPts val="2700"/>
                        </a:lnSpc>
                        <a:buFont typeface="Arial" panose="020B0604020202020204"/>
                        <a:buChar char="•"/>
                      </a:pPr>
                      <a:r>
                        <a:rPr lang="zh-CN" altLang="en-US" sz="1800" dirty="0">
                          <a:solidFill>
                            <a:srgbClr val="000000"/>
                          </a:solidFill>
                          <a:latin typeface="等线 Light" panose="02010600030101010101" pitchFamily="2" charset="-122"/>
                          <a:ea typeface="等线 Light" panose="02010600030101010101" pitchFamily="2" charset="-122"/>
                          <a:cs typeface="方正大黑体_GBK" panose="02010600010101010101" charset="-122"/>
                          <a:sym typeface="方正大黑体_GBK" panose="02010600010101010101" charset="-122"/>
                        </a:rPr>
                        <a:t>结果缓存，避免重复分析</a:t>
                      </a:r>
                    </a:p>
                    <a:p>
                      <a:pPr marL="388620" lvl="1" indent="-194310" algn="l">
                        <a:lnSpc>
                          <a:spcPts val="2700"/>
                        </a:lnSpc>
                        <a:buFont typeface="Arial" panose="020B0604020202020204"/>
                        <a:buChar char="•"/>
                      </a:pPr>
                      <a:endParaRPr lang="zh-CN" altLang="en-US" sz="1800" dirty="0">
                        <a:solidFill>
                          <a:srgbClr val="000000"/>
                        </a:solidFill>
                        <a:latin typeface="方正大黑体_GBK" panose="02010600010101010101" charset="-122"/>
                        <a:ea typeface="方正大黑体_GBK" panose="02010600010101010101" charset="-122"/>
                        <a:cs typeface="方正大黑体_GBK" panose="02010600010101010101" charset="-122"/>
                        <a:sym typeface="方正大黑体_GBK" panose="02010600010101010101" charset="-122"/>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943890"/>
            <a:ext cx="16445731" cy="791631"/>
          </a:xfrm>
          <a:prstGeom prst="rect">
            <a:avLst/>
          </a:prstGeom>
          <a:solidFill>
            <a:srgbClr val="1836B2"/>
          </a:solidFill>
        </p:spPr>
      </p:sp>
      <p:grpSp>
        <p:nvGrpSpPr>
          <p:cNvPr id="8" name="Group 8"/>
          <p:cNvGrpSpPr/>
          <p:nvPr/>
        </p:nvGrpSpPr>
        <p:grpSpPr>
          <a:xfrm rot="-10800000">
            <a:off x="14141132" y="9258300"/>
            <a:ext cx="3194047" cy="4221147"/>
            <a:chOff x="0" y="0"/>
            <a:chExt cx="4064946" cy="5372100"/>
          </a:xfrm>
        </p:grpSpPr>
        <p:sp>
          <p:nvSpPr>
            <p:cNvPr id="9" name="Freeform 9"/>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10" name="Group 10"/>
          <p:cNvGrpSpPr/>
          <p:nvPr/>
        </p:nvGrpSpPr>
        <p:grpSpPr>
          <a:xfrm rot="-10800000">
            <a:off x="15663004" y="9258300"/>
            <a:ext cx="3194047" cy="4221147"/>
            <a:chOff x="0" y="0"/>
            <a:chExt cx="4064946" cy="5372100"/>
          </a:xfrm>
        </p:grpSpPr>
        <p:sp>
          <p:nvSpPr>
            <p:cNvPr id="11" name="Freeform 11"/>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id="27" name="TextBox 27"/>
          <p:cNvSpPr txBox="1"/>
          <p:nvPr/>
        </p:nvSpPr>
        <p:spPr>
          <a:xfrm>
            <a:off x="457238" y="61995"/>
            <a:ext cx="8378511" cy="1128395"/>
          </a:xfrm>
          <a:prstGeom prst="rect">
            <a:avLst/>
          </a:prstGeom>
        </p:spPr>
        <p:txBody>
          <a:bodyPr lIns="0" tIns="0" rIns="0" bIns="0" rtlCol="0" anchor="t">
            <a:spAutoFit/>
          </a:bodyPr>
          <a:lstStyle/>
          <a:p>
            <a:pPr marL="0" lvl="0" indent="0" algn="l">
              <a:lnSpc>
                <a:spcPts val="8800"/>
              </a:lnSpc>
              <a:spcBef>
                <a:spcPct val="0"/>
              </a:spcBef>
            </a:pPr>
            <a:r>
              <a:rPr lang="zh-CN" altLang="en-US" sz="5400" b="1">
                <a:solidFill>
                  <a:srgbClr val="1836B2"/>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一、隐患识别系统整体架构</a:t>
            </a:r>
          </a:p>
        </p:txBody>
      </p:sp>
      <p:grpSp>
        <p:nvGrpSpPr>
          <p:cNvPr id="127" name="组合 126"/>
          <p:cNvGrpSpPr/>
          <p:nvPr/>
        </p:nvGrpSpPr>
        <p:grpSpPr>
          <a:xfrm>
            <a:off x="408940" y="972820"/>
            <a:ext cx="5521325" cy="5044440"/>
            <a:chOff x="960" y="6956"/>
            <a:chExt cx="8695" cy="7944"/>
          </a:xfrm>
        </p:grpSpPr>
        <p:sp>
          <p:nvSpPr>
            <p:cNvPr id="1370" name="圆角矩形 14"/>
            <p:cNvSpPr/>
            <p:nvPr/>
          </p:nvSpPr>
          <p:spPr>
            <a:xfrm>
              <a:off x="960" y="7666"/>
              <a:ext cx="8641" cy="7234"/>
            </a:xfrm>
            <a:prstGeom prst="roundRect">
              <a:avLst/>
            </a:prstGeom>
            <a:solidFill>
              <a:srgbClr val="F5F5F5"/>
            </a:solidFill>
            <a:ln w="12700" cap="flat" cmpd="sng" algn="ctr">
              <a:solidFill>
                <a:schemeClr val="accent2">
                  <a:lumMod val="40000"/>
                  <a:lumOff val="60000"/>
                </a:schemeClr>
              </a:solidFill>
              <a:prstDash val="solid"/>
              <a:miter lim="800000"/>
            </a:ln>
            <a:effectLst/>
          </p:spPr>
          <p:txBody>
            <a:bodyPr rtlCol="0" anchor="ctr"/>
            <a:lstStyle/>
            <a:p>
              <a:pPr algn="ctr"/>
              <a:endParaRPr lang="en-US" altLang="zh-CN">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6" name="图片 5"/>
            <p:cNvPicPr>
              <a:picLocks noChangeAspect="1"/>
            </p:cNvPicPr>
            <p:nvPr/>
          </p:nvPicPr>
          <p:blipFill>
            <a:blip r:embed="rId9"/>
            <a:stretch>
              <a:fillRect/>
            </a:stretch>
          </p:blipFill>
          <p:spPr>
            <a:xfrm>
              <a:off x="5400" y="8100"/>
              <a:ext cx="972" cy="972"/>
            </a:xfrm>
            <a:prstGeom prst="rect">
              <a:avLst/>
            </a:prstGeom>
          </p:spPr>
        </p:pic>
        <p:pic>
          <p:nvPicPr>
            <p:cNvPr id="60" name="图片 59" descr="Action_Export_ToImage"/>
            <p:cNvPicPr>
              <a:picLocks noChangeAspect="1"/>
            </p:cNvPicPr>
            <p:nvPr/>
          </p:nvPicPr>
          <p:blipFill>
            <a:blip r:embed="rId10"/>
            <a:stretch>
              <a:fillRect/>
            </a:stretch>
          </p:blipFill>
          <p:spPr>
            <a:xfrm>
              <a:off x="7636" y="9503"/>
              <a:ext cx="1889" cy="1889"/>
            </a:xfrm>
            <a:prstGeom prst="rect">
              <a:avLst/>
            </a:prstGeom>
          </p:spPr>
        </p:pic>
        <p:pic>
          <p:nvPicPr>
            <p:cNvPr id="72" name="图片 71" descr="前端页面"/>
            <p:cNvPicPr>
              <a:picLocks noChangeAspect="1"/>
            </p:cNvPicPr>
            <p:nvPr/>
          </p:nvPicPr>
          <p:blipFill>
            <a:blip r:embed="rId11"/>
            <a:stretch>
              <a:fillRect/>
            </a:stretch>
          </p:blipFill>
          <p:spPr>
            <a:xfrm>
              <a:off x="2520" y="9564"/>
              <a:ext cx="4964" cy="3684"/>
            </a:xfrm>
            <a:prstGeom prst="rect">
              <a:avLst/>
            </a:prstGeom>
          </p:spPr>
        </p:pic>
        <p:sp>
          <p:nvSpPr>
            <p:cNvPr id="73" name="文本框 72"/>
            <p:cNvSpPr txBox="1"/>
            <p:nvPr/>
          </p:nvSpPr>
          <p:spPr>
            <a:xfrm>
              <a:off x="1418" y="13740"/>
              <a:ext cx="8237" cy="703"/>
            </a:xfrm>
            <a:prstGeom prst="rect">
              <a:avLst/>
            </a:prstGeom>
            <a:noFill/>
          </p:spPr>
          <p:txBody>
            <a:bodyPr wrap="square" rtlCol="0">
              <a:noAutofit/>
            </a:bodyPr>
            <a:lstStyle/>
            <a:p>
              <a:r>
                <a:rPr lang="en-US" altLang="zh-CN" sz="2400" b="1" dirty="0">
                  <a:latin typeface="+mj-ea"/>
                  <a:ea typeface="+mj-ea"/>
                  <a:cs typeface="+mj-ea"/>
                </a:rPr>
                <a:t>1.</a:t>
              </a:r>
              <a:r>
                <a:rPr lang="zh-CN" altLang="en-US" sz="2400" b="1" dirty="0">
                  <a:latin typeface="+mj-ea"/>
                  <a:ea typeface="+mj-ea"/>
                  <a:cs typeface="+mj-ea"/>
                </a:rPr>
                <a:t>用户选择</a:t>
              </a:r>
              <a:r>
                <a:rPr lang="en-US" altLang="zh-CN" sz="2400" b="1" dirty="0">
                  <a:latin typeface="+mj-ea"/>
                  <a:ea typeface="+mj-ea"/>
                  <a:cs typeface="+mj-ea"/>
                </a:rPr>
                <a:t>VLM</a:t>
              </a:r>
              <a:r>
                <a:rPr lang="zh-CN" altLang="en-US" sz="2400" b="1" dirty="0">
                  <a:latin typeface="+mj-ea"/>
                  <a:ea typeface="+mj-ea"/>
                  <a:cs typeface="+mj-ea"/>
                </a:rPr>
                <a:t>类型并上传隐患图片</a:t>
              </a:r>
            </a:p>
          </p:txBody>
        </p:sp>
        <p:pic>
          <p:nvPicPr>
            <p:cNvPr id="80" name="图片 79" descr="Gemini-logo"/>
            <p:cNvPicPr>
              <a:picLocks noChangeAspect="1"/>
            </p:cNvPicPr>
            <p:nvPr/>
          </p:nvPicPr>
          <p:blipFill>
            <a:blip r:embed="rId12"/>
            <a:stretch>
              <a:fillRect/>
            </a:stretch>
          </p:blipFill>
          <p:spPr>
            <a:xfrm>
              <a:off x="1643" y="6956"/>
              <a:ext cx="3116" cy="3116"/>
            </a:xfrm>
            <a:prstGeom prst="rect">
              <a:avLst/>
            </a:prstGeom>
          </p:spPr>
        </p:pic>
        <p:pic>
          <p:nvPicPr>
            <p:cNvPr id="85" name="图片 84" descr="选择"/>
            <p:cNvPicPr>
              <a:picLocks noChangeAspect="1"/>
            </p:cNvPicPr>
            <p:nvPr/>
          </p:nvPicPr>
          <p:blipFill>
            <a:blip r:embed="rId13"/>
            <a:stretch>
              <a:fillRect/>
            </a:stretch>
          </p:blipFill>
          <p:spPr>
            <a:xfrm>
              <a:off x="7800" y="12204"/>
              <a:ext cx="1177" cy="1177"/>
            </a:xfrm>
            <a:prstGeom prst="rect">
              <a:avLst/>
            </a:prstGeom>
          </p:spPr>
        </p:pic>
      </p:grpSp>
      <p:sp>
        <p:nvSpPr>
          <p:cNvPr id="18" name="圆角矩形 14"/>
          <p:cNvSpPr/>
          <p:nvPr/>
        </p:nvSpPr>
        <p:spPr>
          <a:xfrm>
            <a:off x="12106275" y="1537970"/>
            <a:ext cx="3629025" cy="4441825"/>
          </a:xfrm>
          <a:prstGeom prst="roundRect">
            <a:avLst/>
          </a:prstGeom>
          <a:solidFill>
            <a:srgbClr val="E3F0FF"/>
          </a:solidFill>
          <a:ln w="12700" cap="flat" cmpd="sng" algn="ctr">
            <a:solidFill>
              <a:schemeClr val="bg1"/>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49" name="组合 148"/>
          <p:cNvGrpSpPr/>
          <p:nvPr/>
        </p:nvGrpSpPr>
        <p:grpSpPr>
          <a:xfrm>
            <a:off x="12562840" y="4381500"/>
            <a:ext cx="3265170" cy="815975"/>
            <a:chOff x="11280" y="8460"/>
            <a:chExt cx="5142" cy="1285"/>
          </a:xfrm>
        </p:grpSpPr>
        <p:sp>
          <p:nvSpPr>
            <p:cNvPr id="26" name="圆角矩形 14"/>
            <p:cNvSpPr/>
            <p:nvPr/>
          </p:nvSpPr>
          <p:spPr>
            <a:xfrm>
              <a:off x="11280" y="8460"/>
              <a:ext cx="4787" cy="1285"/>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1280" y="8751"/>
              <a:ext cx="5142" cy="725"/>
            </a:xfrm>
            <a:prstGeom prst="rect">
              <a:avLst/>
            </a:prstGeom>
            <a:noFill/>
          </p:spPr>
          <p:txBody>
            <a:bodyPr wrap="square" rtlCol="0">
              <a:spAutoFit/>
            </a:bodyPr>
            <a:lstStyle/>
            <a:p>
              <a:pPr algn="l" fontAlgn="base" latinLnBrk="1"/>
              <a:r>
                <a:rPr lang="en-US" altLang="zh-CN" sz="2400" b="1" dirty="0">
                  <a:latin typeface="Times New Roman" panose="02020603050405020304" pitchFamily="18" charset="0"/>
                  <a:cs typeface="Times New Roman" panose="02020603050405020304" pitchFamily="18" charset="0"/>
                </a:rPr>
                <a:t>top_k</a:t>
              </a:r>
              <a:r>
                <a:rPr lang="zh-CN" altLang="en-US" sz="2400" b="1" dirty="0">
                  <a:latin typeface="Times New Roman" panose="02020603050405020304" pitchFamily="18" charset="0"/>
                  <a:cs typeface="Times New Roman" panose="02020603050405020304" pitchFamily="18" charset="0"/>
                </a:rPr>
                <a:t>个相似隐患图片</a:t>
              </a:r>
            </a:p>
          </p:txBody>
        </p:sp>
      </p:grpSp>
      <p:grpSp>
        <p:nvGrpSpPr>
          <p:cNvPr id="150" name="组合 149"/>
          <p:cNvGrpSpPr/>
          <p:nvPr/>
        </p:nvGrpSpPr>
        <p:grpSpPr>
          <a:xfrm>
            <a:off x="12496800" y="3185160"/>
            <a:ext cx="3039110" cy="760730"/>
            <a:chOff x="11280" y="6626"/>
            <a:chExt cx="4786" cy="1198"/>
          </a:xfrm>
        </p:grpSpPr>
        <p:sp>
          <p:nvSpPr>
            <p:cNvPr id="82" name="圆角矩形 14"/>
            <p:cNvSpPr/>
            <p:nvPr/>
          </p:nvSpPr>
          <p:spPr>
            <a:xfrm>
              <a:off x="11280" y="6626"/>
              <a:ext cx="4787" cy="1198"/>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3" name="文本框 82"/>
            <p:cNvSpPr txBox="1"/>
            <p:nvPr/>
          </p:nvSpPr>
          <p:spPr>
            <a:xfrm>
              <a:off x="12360" y="6900"/>
              <a:ext cx="2639" cy="725"/>
            </a:xfrm>
            <a:prstGeom prst="rect">
              <a:avLst/>
            </a:prstGeom>
            <a:noFill/>
          </p:spPr>
          <p:txBody>
            <a:bodyPr wrap="square" rtlCol="0">
              <a:spAutoFit/>
            </a:bodyPr>
            <a:lstStyle/>
            <a:p>
              <a:pPr algn="l" fontAlgn="base" latinLnBrk="1"/>
              <a:r>
                <a:rPr lang="en-US" altLang="zh-CN" sz="2400" b="1" dirty="0">
                  <a:latin typeface="Times New Roman" panose="02020603050405020304" pitchFamily="18" charset="0"/>
                  <a:cs typeface="Times New Roman" panose="02020603050405020304" pitchFamily="18" charset="0"/>
                </a:rPr>
                <a:t>VLM</a:t>
              </a:r>
              <a:r>
                <a:rPr lang="zh-CN" altLang="en-US" sz="2400" b="1" dirty="0">
                  <a:latin typeface="Times New Roman" panose="02020603050405020304" pitchFamily="18" charset="0"/>
                  <a:cs typeface="Times New Roman" panose="02020603050405020304" pitchFamily="18" charset="0"/>
                </a:rPr>
                <a:t>类型</a:t>
              </a:r>
            </a:p>
          </p:txBody>
        </p:sp>
      </p:grpSp>
      <p:grpSp>
        <p:nvGrpSpPr>
          <p:cNvPr id="156" name="组合 155"/>
          <p:cNvGrpSpPr/>
          <p:nvPr/>
        </p:nvGrpSpPr>
        <p:grpSpPr>
          <a:xfrm>
            <a:off x="12475210" y="1920240"/>
            <a:ext cx="3352800" cy="1031240"/>
            <a:chOff x="19920" y="2100"/>
            <a:chExt cx="5280" cy="1624"/>
          </a:xfrm>
        </p:grpSpPr>
        <p:sp>
          <p:nvSpPr>
            <p:cNvPr id="117" name="圆角矩形 14"/>
            <p:cNvSpPr/>
            <p:nvPr/>
          </p:nvSpPr>
          <p:spPr>
            <a:xfrm>
              <a:off x="19920" y="2100"/>
              <a:ext cx="4816" cy="1624"/>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18" name="文本框 117"/>
            <p:cNvSpPr txBox="1"/>
            <p:nvPr/>
          </p:nvSpPr>
          <p:spPr>
            <a:xfrm>
              <a:off x="20058" y="2580"/>
              <a:ext cx="5142" cy="725"/>
            </a:xfrm>
            <a:prstGeom prst="rect">
              <a:avLst/>
            </a:prstGeom>
            <a:noFill/>
          </p:spPr>
          <p:txBody>
            <a:bodyPr wrap="square" rtlCol="0">
              <a:spAutoFit/>
            </a:bodyPr>
            <a:lstStyle/>
            <a:p>
              <a:pPr algn="l" fontAlgn="base" latinLnBrk="1"/>
              <a:r>
                <a:rPr lang="zh-CN" altLang="en-US" sz="2400" b="1" dirty="0">
                  <a:latin typeface="Times New Roman" panose="02020603050405020304" pitchFamily="18" charset="0"/>
                  <a:cs typeface="Times New Roman" panose="02020603050405020304" pitchFamily="18" charset="0"/>
                </a:rPr>
                <a:t>隐患检测任务描述</a:t>
              </a:r>
            </a:p>
          </p:txBody>
        </p:sp>
      </p:grpSp>
      <p:sp>
        <p:nvSpPr>
          <p:cNvPr id="119" name="文本框 118"/>
          <p:cNvSpPr txBox="1"/>
          <p:nvPr/>
        </p:nvSpPr>
        <p:spPr>
          <a:xfrm>
            <a:off x="12562840" y="5372100"/>
            <a:ext cx="3247390" cy="446405"/>
          </a:xfrm>
          <a:prstGeom prst="rect">
            <a:avLst/>
          </a:prstGeom>
          <a:noFill/>
        </p:spPr>
        <p:txBody>
          <a:bodyPr wrap="square" rtlCol="0">
            <a:noAutofit/>
          </a:bodyPr>
          <a:lstStyle/>
          <a:p>
            <a:r>
              <a:rPr lang="en-US" altLang="zh-CN" sz="2400" b="1" dirty="0">
                <a:latin typeface="+mj-ea"/>
                <a:ea typeface="+mj-ea"/>
                <a:cs typeface="+mj-ea"/>
              </a:rPr>
              <a:t>4.</a:t>
            </a:r>
            <a:r>
              <a:rPr lang="zh-CN" altLang="en-US" sz="2400" b="1" dirty="0">
                <a:latin typeface="+mj-ea"/>
                <a:ea typeface="+mj-ea"/>
                <a:cs typeface="+mj-ea"/>
              </a:rPr>
              <a:t>大模型隐患识别</a:t>
            </a:r>
          </a:p>
        </p:txBody>
      </p:sp>
      <p:sp>
        <p:nvSpPr>
          <p:cNvPr id="123" name="箭头: 左 28"/>
          <p:cNvSpPr/>
          <p:nvPr/>
        </p:nvSpPr>
        <p:spPr>
          <a:xfrm>
            <a:off x="11238865" y="3185160"/>
            <a:ext cx="829310"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箭头: 左 28"/>
          <p:cNvSpPr/>
          <p:nvPr/>
        </p:nvSpPr>
        <p:spPr>
          <a:xfrm rot="16200000">
            <a:off x="1426210" y="6133465"/>
            <a:ext cx="639445"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箭头: 左 28"/>
          <p:cNvSpPr/>
          <p:nvPr/>
        </p:nvSpPr>
        <p:spPr>
          <a:xfrm rot="5400000">
            <a:off x="4224020" y="6099810"/>
            <a:ext cx="645795"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p:cNvSpPr txBox="1"/>
          <p:nvPr/>
        </p:nvSpPr>
        <p:spPr>
          <a:xfrm>
            <a:off x="3733800" y="6210300"/>
            <a:ext cx="2288540"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检索到历史记录</a:t>
            </a:r>
          </a:p>
        </p:txBody>
      </p:sp>
      <p:sp>
        <p:nvSpPr>
          <p:cNvPr id="140" name="文本框 139"/>
          <p:cNvSpPr txBox="1"/>
          <p:nvPr/>
        </p:nvSpPr>
        <p:spPr>
          <a:xfrm>
            <a:off x="11770995" y="7734300"/>
            <a:ext cx="3180715" cy="398780"/>
          </a:xfrm>
          <a:prstGeom prst="rect">
            <a:avLst/>
          </a:prstGeom>
          <a:noFill/>
        </p:spPr>
        <p:txBody>
          <a:bodyPr wrap="square" rtlCol="0">
            <a:spAutoFit/>
          </a:bodyPr>
          <a:lstStyle/>
          <a:p>
            <a:pPr algn="l" fontAlgn="base" latinLnBrk="1"/>
            <a:r>
              <a:rPr lang="en-US" sz="2000" dirty="0">
                <a:latin typeface="+mj-ea"/>
                <a:ea typeface="+mj-ea"/>
                <a:cs typeface="Times New Roman" panose="02020603050405020304" pitchFamily="18" charset="0"/>
              </a:rPr>
              <a:t>CLIP</a:t>
            </a:r>
            <a:r>
              <a:rPr lang="zh-CN" altLang="en-US" sz="2000" dirty="0">
                <a:latin typeface="+mj-ea"/>
                <a:ea typeface="+mj-ea"/>
                <a:cs typeface="Times New Roman" panose="02020603050405020304" pitchFamily="18" charset="0"/>
              </a:rPr>
              <a:t>编码</a:t>
            </a:r>
          </a:p>
        </p:txBody>
      </p:sp>
      <p:sp>
        <p:nvSpPr>
          <p:cNvPr id="1405" name="圆角矩形 14"/>
          <p:cNvSpPr/>
          <p:nvPr/>
        </p:nvSpPr>
        <p:spPr>
          <a:xfrm>
            <a:off x="354371" y="6699731"/>
            <a:ext cx="16381095" cy="3199130"/>
          </a:xfrm>
          <a:prstGeom prst="roundRect">
            <a:avLst/>
          </a:prstGeom>
          <a:solidFill>
            <a:srgbClr val="F7FBFE"/>
          </a:solidFill>
          <a:ln w="12700" cap="flat" cmpd="sng" algn="ctr">
            <a:solidFill>
              <a:schemeClr val="tx2">
                <a:lumMod val="40000"/>
                <a:lumOff val="60000"/>
              </a:schemeClr>
            </a:solidFill>
            <a:prstDash val="solid"/>
            <a:miter lim="800000"/>
          </a:ln>
          <a:effectLst/>
        </p:spPr>
        <p:txBody>
          <a:bodyPr rtlCol="0" anchor="ctr"/>
          <a:lstStyle/>
          <a:p>
            <a:pPr algn="ctr"/>
            <a:endParaRPr lang="en-US" altLang="zh-CN" b="1">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2" name="流程图: 文档 101"/>
          <p:cNvSpPr/>
          <p:nvPr/>
        </p:nvSpPr>
        <p:spPr>
          <a:xfrm>
            <a:off x="12533630" y="7734300"/>
            <a:ext cx="2039620" cy="1301115"/>
          </a:xfrm>
          <a:prstGeom prst="flowChartDocument">
            <a:avLst/>
          </a:prstGeom>
          <a:solidFill>
            <a:srgbClr val="FFF2CC"/>
          </a:solidFill>
          <a:ln>
            <a:solidFill>
              <a:srgbClr val="FFDF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 10"/>
          <p:cNvSpPr/>
          <p:nvPr/>
        </p:nvSpPr>
        <p:spPr>
          <a:xfrm rot="10800000">
            <a:off x="2824480" y="8228330"/>
            <a:ext cx="1107440" cy="433070"/>
          </a:xfrm>
          <a:prstGeom prst="leftArrow">
            <a:avLst/>
          </a:prstGeom>
          <a:solidFill>
            <a:srgbClr val="EDC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2197735" y="7886700"/>
            <a:ext cx="3292475"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检索</a:t>
            </a:r>
            <a:r>
              <a:rPr lang="en-US" altLang="zh-CN" sz="2000" dirty="0">
                <a:latin typeface="+mj-ea"/>
                <a:ea typeface="+mj-ea"/>
                <a:cs typeface="Times New Roman" panose="02020603050405020304" pitchFamily="18" charset="0"/>
              </a:rPr>
              <a:t>MD5</a:t>
            </a:r>
            <a:r>
              <a:rPr lang="zh-CN" altLang="en-US" sz="2000" dirty="0">
                <a:latin typeface="+mj-ea"/>
                <a:ea typeface="+mj-ea"/>
                <a:cs typeface="Times New Roman" panose="02020603050405020304" pitchFamily="18" charset="0"/>
              </a:rPr>
              <a:t>哈希对象</a:t>
            </a:r>
          </a:p>
        </p:txBody>
      </p:sp>
      <p:sp>
        <p:nvSpPr>
          <p:cNvPr id="91" name="文本框 90"/>
          <p:cNvSpPr txBox="1"/>
          <p:nvPr/>
        </p:nvSpPr>
        <p:spPr>
          <a:xfrm>
            <a:off x="3156871" y="9272337"/>
            <a:ext cx="5414010" cy="446405"/>
          </a:xfrm>
          <a:prstGeom prst="rect">
            <a:avLst/>
          </a:prstGeom>
          <a:noFill/>
        </p:spPr>
        <p:txBody>
          <a:bodyPr wrap="square" rtlCol="0">
            <a:noAutofit/>
          </a:bodyPr>
          <a:lstStyle/>
          <a:p>
            <a:r>
              <a:rPr lang="en-US" altLang="zh-CN" sz="2400" b="1" dirty="0">
                <a:latin typeface="+mj-ea"/>
                <a:ea typeface="+mj-ea"/>
                <a:cs typeface="+mj-ea"/>
              </a:rPr>
              <a:t>2.</a:t>
            </a:r>
            <a:r>
              <a:rPr lang="zh-CN" altLang="en-US" sz="2400" b="1" dirty="0">
                <a:latin typeface="+mj-ea"/>
                <a:ea typeface="+mj-ea"/>
                <a:cs typeface="+mj-ea"/>
              </a:rPr>
              <a:t>检索</a:t>
            </a:r>
            <a:r>
              <a:rPr lang="en-US" altLang="zh-CN" sz="2400" b="1" dirty="0">
                <a:latin typeface="+mj-ea"/>
                <a:ea typeface="+mj-ea"/>
                <a:cs typeface="+mj-ea"/>
              </a:rPr>
              <a:t>VLM</a:t>
            </a:r>
            <a:r>
              <a:rPr lang="zh-CN" altLang="en-US" sz="2400" b="1" dirty="0">
                <a:latin typeface="+mj-ea"/>
                <a:ea typeface="+mj-ea"/>
                <a:cs typeface="+mj-ea"/>
              </a:rPr>
              <a:t>历史输出数据库</a:t>
            </a:r>
          </a:p>
        </p:txBody>
      </p:sp>
      <p:pic>
        <p:nvPicPr>
          <p:cNvPr id="129" name="图片 128" descr="Action_Export_ToImage"/>
          <p:cNvPicPr>
            <a:picLocks noChangeAspect="1"/>
          </p:cNvPicPr>
          <p:nvPr/>
        </p:nvPicPr>
        <p:blipFill>
          <a:blip r:embed="rId10"/>
          <a:stretch>
            <a:fillRect/>
          </a:stretch>
        </p:blipFill>
        <p:spPr>
          <a:xfrm>
            <a:off x="1251585" y="7734300"/>
            <a:ext cx="1241425" cy="1199515"/>
          </a:xfrm>
          <a:prstGeom prst="rect">
            <a:avLst/>
          </a:prstGeom>
        </p:spPr>
      </p:pic>
      <p:sp>
        <p:nvSpPr>
          <p:cNvPr id="135" name="箭头: 左 28"/>
          <p:cNvSpPr/>
          <p:nvPr/>
        </p:nvSpPr>
        <p:spPr>
          <a:xfrm rot="10800000">
            <a:off x="9448800" y="8133080"/>
            <a:ext cx="917575"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9293225" y="8572500"/>
            <a:ext cx="1282065" cy="706755"/>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未检索到</a:t>
            </a:r>
          </a:p>
          <a:p>
            <a:pPr algn="l" fontAlgn="base" latinLnBrk="1"/>
            <a:r>
              <a:rPr lang="zh-CN" altLang="en-US" sz="2000" dirty="0">
                <a:latin typeface="+mj-ea"/>
                <a:ea typeface="+mj-ea"/>
                <a:cs typeface="Times New Roman" panose="02020603050405020304" pitchFamily="18" charset="0"/>
              </a:rPr>
              <a:t>历史记录</a:t>
            </a:r>
          </a:p>
        </p:txBody>
      </p:sp>
      <p:sp>
        <p:nvSpPr>
          <p:cNvPr id="137" name="文本框 136"/>
          <p:cNvSpPr txBox="1"/>
          <p:nvPr/>
        </p:nvSpPr>
        <p:spPr>
          <a:xfrm>
            <a:off x="11093409" y="9272336"/>
            <a:ext cx="5414010" cy="446405"/>
          </a:xfrm>
          <a:prstGeom prst="rect">
            <a:avLst/>
          </a:prstGeom>
          <a:noFill/>
        </p:spPr>
        <p:txBody>
          <a:bodyPr wrap="square" rtlCol="0">
            <a:noAutofit/>
          </a:bodyPr>
          <a:lstStyle/>
          <a:p>
            <a:r>
              <a:rPr lang="en-US" altLang="zh-CN" sz="2400" b="1" dirty="0">
                <a:latin typeface="+mj-ea"/>
                <a:ea typeface="+mj-ea"/>
                <a:cs typeface="+mj-ea"/>
              </a:rPr>
              <a:t>3.</a:t>
            </a:r>
            <a:r>
              <a:rPr lang="zh-CN" sz="2400" b="1" dirty="0">
                <a:latin typeface="+mj-ea"/>
                <a:ea typeface="+mj-ea"/>
                <a:cs typeface="+mj-ea"/>
              </a:rPr>
              <a:t>基于</a:t>
            </a:r>
            <a:r>
              <a:rPr lang="en-US" altLang="zh-CN" sz="2400" b="1" dirty="0">
                <a:latin typeface="+mj-ea"/>
                <a:ea typeface="+mj-ea"/>
                <a:cs typeface="+mj-ea"/>
              </a:rPr>
              <a:t>CLIP</a:t>
            </a:r>
            <a:r>
              <a:rPr lang="zh-CN" altLang="en-US" sz="2400" b="1" dirty="0">
                <a:latin typeface="+mj-ea"/>
                <a:ea typeface="+mj-ea"/>
                <a:cs typeface="+mj-ea"/>
              </a:rPr>
              <a:t>编码的相似案例检索</a:t>
            </a:r>
          </a:p>
        </p:txBody>
      </p:sp>
      <p:pic>
        <p:nvPicPr>
          <p:cNvPr id="138" name="图片 137" descr="图片 (1)"/>
          <p:cNvPicPr>
            <a:picLocks noChangeAspect="1"/>
          </p:cNvPicPr>
          <p:nvPr/>
        </p:nvPicPr>
        <p:blipFill>
          <a:blip r:embed="rId14"/>
          <a:stretch>
            <a:fillRect/>
          </a:stretch>
        </p:blipFill>
        <p:spPr>
          <a:xfrm>
            <a:off x="15718790" y="7970520"/>
            <a:ext cx="765810" cy="577850"/>
          </a:xfrm>
          <a:prstGeom prst="rect">
            <a:avLst/>
          </a:prstGeom>
        </p:spPr>
      </p:pic>
      <p:sp>
        <p:nvSpPr>
          <p:cNvPr id="139" name="箭头: 左 10"/>
          <p:cNvSpPr/>
          <p:nvPr/>
        </p:nvSpPr>
        <p:spPr>
          <a:xfrm>
            <a:off x="14812645" y="8115300"/>
            <a:ext cx="738505" cy="433070"/>
          </a:xfrm>
          <a:prstGeom prst="leftArrow">
            <a:avLst/>
          </a:prstGeom>
          <a:solidFill>
            <a:srgbClr val="EDC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descr="元数据搜索_数据 (1)"/>
          <p:cNvPicPr>
            <a:picLocks noChangeAspect="1"/>
          </p:cNvPicPr>
          <p:nvPr/>
        </p:nvPicPr>
        <p:blipFill>
          <a:blip r:embed="rId15"/>
          <a:stretch>
            <a:fillRect/>
          </a:stretch>
        </p:blipFill>
        <p:spPr>
          <a:xfrm>
            <a:off x="10749915" y="7751445"/>
            <a:ext cx="1223645" cy="1182370"/>
          </a:xfrm>
          <a:prstGeom prst="rect">
            <a:avLst/>
          </a:prstGeom>
        </p:spPr>
      </p:pic>
      <p:pic>
        <p:nvPicPr>
          <p:cNvPr id="145" name="图片 144" descr="元数据搜索_数据 (3)"/>
          <p:cNvPicPr>
            <a:picLocks noChangeAspect="1"/>
          </p:cNvPicPr>
          <p:nvPr/>
        </p:nvPicPr>
        <p:blipFill>
          <a:blip r:embed="rId16"/>
          <a:stretch>
            <a:fillRect/>
          </a:stretch>
        </p:blipFill>
        <p:spPr>
          <a:xfrm>
            <a:off x="4367530" y="7751127"/>
            <a:ext cx="1311910" cy="1267460"/>
          </a:xfrm>
          <a:prstGeom prst="rect">
            <a:avLst/>
          </a:prstGeom>
        </p:spPr>
      </p:pic>
      <p:sp>
        <p:nvSpPr>
          <p:cNvPr id="146" name="文本框 145"/>
          <p:cNvSpPr txBox="1"/>
          <p:nvPr/>
        </p:nvSpPr>
        <p:spPr>
          <a:xfrm>
            <a:off x="12800330" y="8039100"/>
            <a:ext cx="1655445" cy="706755"/>
          </a:xfrm>
          <a:prstGeom prst="rect">
            <a:avLst/>
          </a:prstGeom>
          <a:noFill/>
        </p:spPr>
        <p:txBody>
          <a:bodyPr wrap="square" rtlCol="0">
            <a:spAutoFit/>
          </a:bodyPr>
          <a:lstStyle/>
          <a:p>
            <a:pPr algn="l" fontAlgn="base" latinLnBrk="1"/>
            <a:r>
              <a:rPr lang="zh-CN" sz="2000" dirty="0">
                <a:latin typeface="+mj-ea"/>
                <a:ea typeface="+mj-ea"/>
                <a:cs typeface="Times New Roman" panose="02020603050405020304" pitchFamily="18" charset="0"/>
              </a:rPr>
              <a:t>所有隐患图片特征向量</a:t>
            </a:r>
          </a:p>
        </p:txBody>
      </p:sp>
      <p:pic>
        <p:nvPicPr>
          <p:cNvPr id="147" name="图片 146" descr="Action_Export_ToImage"/>
          <p:cNvPicPr>
            <a:picLocks noChangeAspect="1"/>
          </p:cNvPicPr>
          <p:nvPr/>
        </p:nvPicPr>
        <p:blipFill>
          <a:blip r:embed="rId10"/>
          <a:stretch>
            <a:fillRect/>
          </a:stretch>
        </p:blipFill>
        <p:spPr>
          <a:xfrm>
            <a:off x="9598025" y="7751445"/>
            <a:ext cx="489585" cy="473075"/>
          </a:xfrm>
          <a:prstGeom prst="rect">
            <a:avLst/>
          </a:prstGeom>
        </p:spPr>
      </p:pic>
      <p:sp>
        <p:nvSpPr>
          <p:cNvPr id="151" name="圆角矩形 14"/>
          <p:cNvSpPr/>
          <p:nvPr/>
        </p:nvSpPr>
        <p:spPr>
          <a:xfrm>
            <a:off x="412750" y="6819900"/>
            <a:ext cx="8851265" cy="2997835"/>
          </a:xfrm>
          <a:prstGeom prst="roundRect">
            <a:avLst/>
          </a:prstGeom>
          <a:noFill/>
          <a:ln w="38100" cap="flat" cmpd="sng" algn="ctr">
            <a:solidFill>
              <a:schemeClr val="tx1"/>
            </a:solidFill>
            <a:prstDash val="sysDash"/>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52" name="圆角矩形 14"/>
          <p:cNvSpPr/>
          <p:nvPr/>
        </p:nvSpPr>
        <p:spPr>
          <a:xfrm>
            <a:off x="10366375" y="6856730"/>
            <a:ext cx="6212205" cy="2997835"/>
          </a:xfrm>
          <a:prstGeom prst="roundRect">
            <a:avLst/>
          </a:prstGeom>
          <a:noFill/>
          <a:ln w="38100" cap="flat" cmpd="sng" algn="ctr">
            <a:solidFill>
              <a:schemeClr val="tx1"/>
            </a:solidFill>
            <a:prstDash val="sysDash"/>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54" name="箭头: 左 28"/>
          <p:cNvSpPr/>
          <p:nvPr/>
        </p:nvSpPr>
        <p:spPr>
          <a:xfrm>
            <a:off x="11831320" y="8119745"/>
            <a:ext cx="702310"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1371600" y="6134100"/>
            <a:ext cx="2288540"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图片</a:t>
            </a:r>
          </a:p>
        </p:txBody>
      </p:sp>
      <p:sp>
        <p:nvSpPr>
          <p:cNvPr id="158" name="箭头: 左 28"/>
          <p:cNvSpPr/>
          <p:nvPr/>
        </p:nvSpPr>
        <p:spPr>
          <a:xfrm rot="5400000">
            <a:off x="13526770" y="6076950"/>
            <a:ext cx="692150"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p:cNvSpPr txBox="1"/>
          <p:nvPr/>
        </p:nvSpPr>
        <p:spPr>
          <a:xfrm>
            <a:off x="13182600" y="6134100"/>
            <a:ext cx="2288540"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相似案例图片</a:t>
            </a:r>
          </a:p>
        </p:txBody>
      </p:sp>
      <p:sp>
        <p:nvSpPr>
          <p:cNvPr id="1464" name="圆角矩形 14"/>
          <p:cNvSpPr/>
          <p:nvPr/>
        </p:nvSpPr>
        <p:spPr>
          <a:xfrm>
            <a:off x="6539865" y="1562100"/>
            <a:ext cx="4699000" cy="4686300"/>
          </a:xfrm>
          <a:prstGeom prst="roundRect">
            <a:avLst/>
          </a:prstGeom>
          <a:solidFill>
            <a:srgbClr val="FAF0F1"/>
          </a:solidFill>
          <a:ln w="3175" cap="flat" cmpd="sng" algn="ctr">
            <a:solidFill>
              <a:schemeClr val="bg2">
                <a:lumMod val="75000"/>
              </a:schemeClr>
            </a:solidFill>
            <a:prstDash val="solid"/>
            <a:miter lim="800000"/>
          </a:ln>
          <a:effectLst/>
        </p:spPr>
        <p:txBody>
          <a:bodyPr rtlCol="0" anchor="ctr"/>
          <a:lstStyle/>
          <a:p>
            <a:pPr algn="ctr"/>
            <a:endParaRPr lang="en-US" altLang="zh-CN" b="1">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62" name="文本框 161"/>
          <p:cNvSpPr txBox="1"/>
          <p:nvPr/>
        </p:nvSpPr>
        <p:spPr>
          <a:xfrm>
            <a:off x="11214735" y="3650615"/>
            <a:ext cx="1282065" cy="398780"/>
          </a:xfrm>
          <a:prstGeom prst="rect">
            <a:avLst/>
          </a:prstGeom>
          <a:noFill/>
        </p:spPr>
        <p:txBody>
          <a:bodyPr wrap="square" rtlCol="0">
            <a:spAutoFit/>
          </a:bodyPr>
          <a:lstStyle/>
          <a:p>
            <a:pPr algn="l" fontAlgn="base" latinLnBrk="1"/>
            <a:r>
              <a:rPr lang="en-US" altLang="zh-CN" sz="2000" dirty="0">
                <a:latin typeface="+mj-ea"/>
                <a:ea typeface="+mj-ea"/>
                <a:cs typeface="Times New Roman" panose="02020603050405020304" pitchFamily="18" charset="0"/>
              </a:rPr>
              <a:t>VLM</a:t>
            </a:r>
            <a:r>
              <a:rPr lang="zh-CN" altLang="en-US" sz="2000" dirty="0">
                <a:latin typeface="+mj-ea"/>
                <a:ea typeface="+mj-ea"/>
                <a:cs typeface="Times New Roman" panose="02020603050405020304" pitchFamily="18" charset="0"/>
              </a:rPr>
              <a:t>输出</a:t>
            </a:r>
          </a:p>
        </p:txBody>
      </p:sp>
      <p:sp>
        <p:nvSpPr>
          <p:cNvPr id="163" name="箭头: 左 28"/>
          <p:cNvSpPr/>
          <p:nvPr/>
        </p:nvSpPr>
        <p:spPr>
          <a:xfrm>
            <a:off x="5715000" y="3756025"/>
            <a:ext cx="829310"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p:cNvGrpSpPr/>
          <p:nvPr/>
        </p:nvGrpSpPr>
        <p:grpSpPr>
          <a:xfrm>
            <a:off x="9270365" y="2316480"/>
            <a:ext cx="1705610" cy="2134235"/>
            <a:chOff x="14233" y="4020"/>
            <a:chExt cx="2686" cy="3360"/>
          </a:xfrm>
        </p:grpSpPr>
        <p:sp>
          <p:nvSpPr>
            <p:cNvPr id="167" name="矩形 166"/>
            <p:cNvSpPr/>
            <p:nvPr/>
          </p:nvSpPr>
          <p:spPr>
            <a:xfrm>
              <a:off x="14233" y="4020"/>
              <a:ext cx="2687" cy="3361"/>
            </a:xfrm>
            <a:prstGeom prst="rect">
              <a:avLst/>
            </a:prstGeom>
            <a:noFill/>
            <a:ln>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8" name="文本框 167"/>
            <p:cNvSpPr txBox="1"/>
            <p:nvPr/>
          </p:nvSpPr>
          <p:spPr>
            <a:xfrm>
              <a:off x="14280" y="4020"/>
              <a:ext cx="2604" cy="2999"/>
            </a:xfrm>
            <a:prstGeom prst="rect">
              <a:avLst/>
            </a:prstGeom>
            <a:noFill/>
          </p:spPr>
          <p:txBody>
            <a:bodyPr wrap="square" rtlCol="0">
              <a:noAutofit/>
            </a:bodyPr>
            <a:lstStyle/>
            <a:p>
              <a:r>
                <a:rPr lang="en-US" altLang="zh-CN" b="1" dirty="0" err="1"/>
                <a:t>json</a:t>
              </a:r>
              <a:endParaRPr lang="en-US" altLang="zh-CN" b="1" dirty="0"/>
            </a:p>
            <a:p>
              <a:r>
                <a:rPr lang="en-US" altLang="zh-CN" b="1" dirty="0"/>
                <a:t>{</a:t>
              </a:r>
            </a:p>
            <a:p>
              <a:r>
                <a:rPr lang="zh-CN" altLang="en-US" b="1" dirty="0"/>
                <a:t>模型</a:t>
              </a:r>
              <a:endParaRPr lang="en-US" altLang="zh-CN" b="1" dirty="0"/>
            </a:p>
            <a:p>
              <a:r>
                <a:rPr lang="zh-CN" altLang="en-US" b="1" dirty="0"/>
                <a:t>隐患图片</a:t>
              </a:r>
            </a:p>
            <a:p>
              <a:r>
                <a:rPr lang="zh-CN" altLang="en-US" b="1" dirty="0"/>
                <a:t>隐患描述</a:t>
              </a:r>
            </a:p>
            <a:p>
              <a:r>
                <a:rPr lang="zh-CN" altLang="en-US" b="1" dirty="0"/>
                <a:t>改进建议</a:t>
              </a:r>
              <a:endParaRPr lang="en-US" altLang="zh-CN" b="1" dirty="0"/>
            </a:p>
            <a:p>
              <a:r>
                <a:rPr lang="en-US" altLang="zh-CN" b="1" dirty="0"/>
                <a:t>}</a:t>
              </a:r>
            </a:p>
          </p:txBody>
        </p:sp>
      </p:grpSp>
      <p:grpSp>
        <p:nvGrpSpPr>
          <p:cNvPr id="174" name="组合 173"/>
          <p:cNvGrpSpPr/>
          <p:nvPr>
            <p:custDataLst>
              <p:tags r:id="rId1"/>
            </p:custDataLst>
          </p:nvPr>
        </p:nvGrpSpPr>
        <p:grpSpPr>
          <a:xfrm>
            <a:off x="6776085" y="2080260"/>
            <a:ext cx="2070058" cy="1038867"/>
            <a:chOff x="14391" y="6675"/>
            <a:chExt cx="3236" cy="1624"/>
          </a:xfrm>
        </p:grpSpPr>
        <p:sp>
          <p:nvSpPr>
            <p:cNvPr id="171" name="圆角矩形 14"/>
            <p:cNvSpPr/>
            <p:nvPr>
              <p:custDataLst>
                <p:tags r:id="rId5"/>
              </p:custDataLst>
            </p:nvPr>
          </p:nvSpPr>
          <p:spPr>
            <a:xfrm>
              <a:off x="14391" y="6675"/>
              <a:ext cx="3236" cy="1624"/>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3" name="文本框 172"/>
            <p:cNvSpPr txBox="1"/>
            <p:nvPr>
              <p:custDataLst>
                <p:tags r:id="rId6"/>
              </p:custDataLst>
            </p:nvPr>
          </p:nvSpPr>
          <p:spPr>
            <a:xfrm>
              <a:off x="14760" y="6915"/>
              <a:ext cx="2604" cy="1042"/>
            </a:xfrm>
            <a:prstGeom prst="rect">
              <a:avLst/>
            </a:prstGeom>
            <a:noFill/>
          </p:spPr>
          <p:txBody>
            <a:bodyPr wrap="square" rtlCol="0">
              <a:noAutofit/>
            </a:bodyPr>
            <a:lstStyle/>
            <a:p>
              <a:r>
                <a:rPr lang="zh-CN" altLang="en-US" b="1" dirty="0"/>
                <a:t>基于</a:t>
              </a:r>
              <a:r>
                <a:rPr lang="en-US" altLang="zh-CN" b="1" dirty="0"/>
                <a:t>BERT</a:t>
              </a:r>
              <a:r>
                <a:rPr lang="zh-CN" altLang="en-US" b="1" dirty="0"/>
                <a:t>编码的语义相似度</a:t>
              </a:r>
            </a:p>
          </p:txBody>
        </p:sp>
      </p:grpSp>
      <p:grpSp>
        <p:nvGrpSpPr>
          <p:cNvPr id="175" name="组合 174"/>
          <p:cNvGrpSpPr/>
          <p:nvPr>
            <p:custDataLst>
              <p:tags r:id="rId2"/>
            </p:custDataLst>
          </p:nvPr>
        </p:nvGrpSpPr>
        <p:grpSpPr>
          <a:xfrm>
            <a:off x="6781842" y="3247066"/>
            <a:ext cx="2070058" cy="1038867"/>
            <a:chOff x="14400" y="6339"/>
            <a:chExt cx="3236" cy="1624"/>
          </a:xfrm>
        </p:grpSpPr>
        <p:sp>
          <p:nvSpPr>
            <p:cNvPr id="176" name="圆角矩形 14"/>
            <p:cNvSpPr/>
            <p:nvPr>
              <p:custDataLst>
                <p:tags r:id="rId3"/>
              </p:custDataLst>
            </p:nvPr>
          </p:nvSpPr>
          <p:spPr>
            <a:xfrm>
              <a:off x="14400" y="6339"/>
              <a:ext cx="3236" cy="1624"/>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7" name="文本框 176"/>
            <p:cNvSpPr txBox="1"/>
            <p:nvPr>
              <p:custDataLst>
                <p:tags r:id="rId4"/>
              </p:custDataLst>
            </p:nvPr>
          </p:nvSpPr>
          <p:spPr>
            <a:xfrm>
              <a:off x="14871" y="6681"/>
              <a:ext cx="2604" cy="1042"/>
            </a:xfrm>
            <a:prstGeom prst="rect">
              <a:avLst/>
            </a:prstGeom>
            <a:noFill/>
          </p:spPr>
          <p:txBody>
            <a:bodyPr wrap="square" rtlCol="0">
              <a:noAutofit/>
            </a:bodyPr>
            <a:lstStyle/>
            <a:p>
              <a:r>
                <a:rPr lang="zh-CN" altLang="en-US" b="1" dirty="0"/>
                <a:t>基于</a:t>
              </a:r>
              <a:r>
                <a:rPr lang="en-US" b="1" dirty="0"/>
                <a:t>TF-IDF</a:t>
              </a:r>
              <a:r>
                <a:rPr lang="zh-CN" altLang="en-US" b="1" dirty="0"/>
                <a:t>的词项相似度</a:t>
              </a:r>
            </a:p>
          </p:txBody>
        </p:sp>
      </p:grpSp>
      <p:sp>
        <p:nvSpPr>
          <p:cNvPr id="178" name="箭头: 左 28"/>
          <p:cNvSpPr/>
          <p:nvPr/>
        </p:nvSpPr>
        <p:spPr>
          <a:xfrm rot="5400000">
            <a:off x="7377430" y="6148070"/>
            <a:ext cx="645795"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162800" y="6210300"/>
            <a:ext cx="2288540"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全部历史记录</a:t>
            </a:r>
          </a:p>
        </p:txBody>
      </p:sp>
      <p:sp>
        <p:nvSpPr>
          <p:cNvPr id="180" name="箭头: 左 28"/>
          <p:cNvSpPr/>
          <p:nvPr/>
        </p:nvSpPr>
        <p:spPr>
          <a:xfrm>
            <a:off x="8839200" y="2933700"/>
            <a:ext cx="381000" cy="465455"/>
          </a:xfrm>
          <a:prstGeom prst="leftArrow">
            <a:avLst/>
          </a:prstGeom>
          <a:solidFill>
            <a:srgbClr val="C4D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1" name="组合 180"/>
          <p:cNvGrpSpPr/>
          <p:nvPr/>
        </p:nvGrpSpPr>
        <p:grpSpPr>
          <a:xfrm>
            <a:off x="6707266" y="4392295"/>
            <a:ext cx="2415410" cy="848995"/>
            <a:chOff x="11053" y="6626"/>
            <a:chExt cx="4787" cy="1337"/>
          </a:xfrm>
        </p:grpSpPr>
        <p:sp>
          <p:nvSpPr>
            <p:cNvPr id="182" name="圆角矩形 14"/>
            <p:cNvSpPr/>
            <p:nvPr/>
          </p:nvSpPr>
          <p:spPr>
            <a:xfrm>
              <a:off x="11053" y="6626"/>
              <a:ext cx="4787" cy="1198"/>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3" name="文本框 182"/>
            <p:cNvSpPr txBox="1"/>
            <p:nvPr/>
          </p:nvSpPr>
          <p:spPr>
            <a:xfrm>
              <a:off x="11261" y="6945"/>
              <a:ext cx="4463" cy="1018"/>
            </a:xfrm>
            <a:prstGeom prst="rect">
              <a:avLst/>
            </a:prstGeom>
            <a:noFill/>
          </p:spPr>
          <p:txBody>
            <a:bodyPr wrap="square" rtlCol="0">
              <a:spAutoFit/>
            </a:bodyPr>
            <a:lstStyle/>
            <a:p>
              <a:pPr algn="l" fontAlgn="base" latinLnBrk="1"/>
              <a:r>
                <a:rPr lang="zh-CN" altLang="en-US" sz="1800" b="1" dirty="0"/>
                <a:t>隐患描述结果与建议</a:t>
              </a:r>
            </a:p>
          </p:txBody>
        </p:sp>
      </p:grpSp>
      <p:cxnSp>
        <p:nvCxnSpPr>
          <p:cNvPr id="185" name="肘形连接符 184"/>
          <p:cNvCxnSpPr>
            <a:stCxn id="167" idx="2"/>
            <a:endCxn id="182" idx="3"/>
          </p:cNvCxnSpPr>
          <p:nvPr/>
        </p:nvCxnSpPr>
        <p:spPr>
          <a:xfrm rot="5400000">
            <a:off x="9462770" y="4111625"/>
            <a:ext cx="321310" cy="1000760"/>
          </a:xfrm>
          <a:prstGeom prst="bentConnector2">
            <a:avLst/>
          </a:prstGeom>
          <a:ln w="381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grpSp>
        <p:nvGrpSpPr>
          <p:cNvPr id="186" name="组合 185"/>
          <p:cNvGrpSpPr/>
          <p:nvPr/>
        </p:nvGrpSpPr>
        <p:grpSpPr>
          <a:xfrm>
            <a:off x="6705361" y="5274310"/>
            <a:ext cx="2415410" cy="760730"/>
            <a:chOff x="11053" y="6626"/>
            <a:chExt cx="4787" cy="1198"/>
          </a:xfrm>
        </p:grpSpPr>
        <p:sp>
          <p:nvSpPr>
            <p:cNvPr id="187" name="圆角矩形 14"/>
            <p:cNvSpPr/>
            <p:nvPr/>
          </p:nvSpPr>
          <p:spPr>
            <a:xfrm>
              <a:off x="11053" y="6626"/>
              <a:ext cx="4787" cy="1198"/>
            </a:xfrm>
            <a:prstGeom prst="roundRect">
              <a:avLst/>
            </a:prstGeom>
            <a:noFill/>
            <a:ln w="12700" cap="flat" cmpd="sng" algn="ctr">
              <a:solidFill>
                <a:schemeClr val="accent5">
                  <a:lumMod val="50000"/>
                </a:schemeClr>
              </a:solidFill>
              <a:prstDash val="solid"/>
              <a:miter lim="800000"/>
            </a:ln>
            <a:effectLst/>
          </p:spPr>
          <p:txBody>
            <a:bodyPr rtlCol="0" anchor="ctr"/>
            <a:lstStyle/>
            <a:p>
              <a:pPr algn="ctr"/>
              <a:endParaRPr lang="en-US" altLang="zh-CN" b="1" dirty="0">
                <a:solidFill>
                  <a:sysClr val="windowText" lastClr="0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8" name="文本框 187"/>
            <p:cNvSpPr txBox="1"/>
            <p:nvPr/>
          </p:nvSpPr>
          <p:spPr>
            <a:xfrm>
              <a:off x="11741" y="6907"/>
              <a:ext cx="3515" cy="582"/>
            </a:xfrm>
            <a:prstGeom prst="rect">
              <a:avLst/>
            </a:prstGeom>
            <a:noFill/>
          </p:spPr>
          <p:txBody>
            <a:bodyPr wrap="square" rtlCol="0">
              <a:spAutoFit/>
            </a:bodyPr>
            <a:lstStyle/>
            <a:p>
              <a:pPr algn="l" fontAlgn="base" latinLnBrk="1"/>
              <a:r>
                <a:rPr lang="zh-CN" altLang="en-US" sz="1800" b="1" dirty="0"/>
                <a:t>整体实时指标</a:t>
              </a:r>
            </a:p>
          </p:txBody>
        </p:sp>
      </p:grpSp>
      <p:sp>
        <p:nvSpPr>
          <p:cNvPr id="189" name="文本框 188"/>
          <p:cNvSpPr txBox="1"/>
          <p:nvPr/>
        </p:nvSpPr>
        <p:spPr>
          <a:xfrm>
            <a:off x="9448800" y="5143500"/>
            <a:ext cx="1706880" cy="446405"/>
          </a:xfrm>
          <a:prstGeom prst="rect">
            <a:avLst/>
          </a:prstGeom>
          <a:noFill/>
        </p:spPr>
        <p:txBody>
          <a:bodyPr wrap="square" rtlCol="0">
            <a:noAutofit/>
          </a:bodyPr>
          <a:lstStyle/>
          <a:p>
            <a:r>
              <a:rPr lang="en-US" altLang="zh-CN" sz="2400" b="1" dirty="0">
                <a:latin typeface="+mj-ea"/>
                <a:ea typeface="+mj-ea"/>
                <a:cs typeface="+mj-ea"/>
              </a:rPr>
              <a:t>5.</a:t>
            </a:r>
            <a:r>
              <a:rPr lang="zh-CN" altLang="en-US" sz="2400" b="1" dirty="0">
                <a:latin typeface="+mj-ea"/>
                <a:ea typeface="+mj-ea"/>
                <a:cs typeface="+mj-ea"/>
              </a:rPr>
              <a:t>评估与文本解析</a:t>
            </a:r>
          </a:p>
        </p:txBody>
      </p:sp>
      <p:pic>
        <p:nvPicPr>
          <p:cNvPr id="2" name="图片 1" descr="元数据搜索_数据 (3)">
            <a:extLst>
              <a:ext uri="{FF2B5EF4-FFF2-40B4-BE49-F238E27FC236}">
                <a16:creationId xmlns:a16="http://schemas.microsoft.com/office/drawing/2014/main" id="{AC7962E3-9399-4314-7B99-4EC8CA8CD1A7}"/>
              </a:ext>
            </a:extLst>
          </p:cNvPr>
          <p:cNvPicPr>
            <a:picLocks noChangeAspect="1"/>
          </p:cNvPicPr>
          <p:nvPr/>
        </p:nvPicPr>
        <p:blipFill>
          <a:blip r:embed="rId16"/>
          <a:stretch>
            <a:fillRect/>
          </a:stretch>
        </p:blipFill>
        <p:spPr>
          <a:xfrm>
            <a:off x="7042080" y="7698105"/>
            <a:ext cx="1311910" cy="1267460"/>
          </a:xfrm>
          <a:prstGeom prst="rect">
            <a:avLst/>
          </a:prstGeom>
        </p:spPr>
      </p:pic>
      <p:sp>
        <p:nvSpPr>
          <p:cNvPr id="3" name="文本框 2">
            <a:extLst>
              <a:ext uri="{FF2B5EF4-FFF2-40B4-BE49-F238E27FC236}">
                <a16:creationId xmlns:a16="http://schemas.microsoft.com/office/drawing/2014/main" id="{B364A4F6-CB32-5610-6E51-56385914A933}"/>
              </a:ext>
            </a:extLst>
          </p:cNvPr>
          <p:cNvSpPr txBox="1"/>
          <p:nvPr/>
        </p:nvSpPr>
        <p:spPr>
          <a:xfrm>
            <a:off x="5672453" y="4142106"/>
            <a:ext cx="1282065" cy="398780"/>
          </a:xfrm>
          <a:prstGeom prst="rect">
            <a:avLst/>
          </a:prstGeom>
          <a:noFill/>
        </p:spPr>
        <p:txBody>
          <a:bodyPr wrap="square" rtlCol="0">
            <a:spAutoFit/>
          </a:bodyPr>
          <a:lstStyle/>
          <a:p>
            <a:pPr algn="l" fontAlgn="base" latinLnBrk="1"/>
            <a:r>
              <a:rPr lang="zh-CN" altLang="en-US" sz="2000" dirty="0">
                <a:latin typeface="+mj-ea"/>
                <a:ea typeface="+mj-ea"/>
                <a:cs typeface="Times New Roman" panose="02020603050405020304" pitchFamily="18" charset="0"/>
              </a:rPr>
              <a:t>前端展示</a:t>
            </a:r>
          </a:p>
        </p:txBody>
      </p:sp>
      <p:sp>
        <p:nvSpPr>
          <p:cNvPr id="4" name="文本框 3">
            <a:extLst>
              <a:ext uri="{FF2B5EF4-FFF2-40B4-BE49-F238E27FC236}">
                <a16:creationId xmlns:a16="http://schemas.microsoft.com/office/drawing/2014/main" id="{BD4B34BB-67F2-A7D1-1750-AA47ECEA787C}"/>
              </a:ext>
            </a:extLst>
          </p:cNvPr>
          <p:cNvSpPr txBox="1"/>
          <p:nvPr/>
        </p:nvSpPr>
        <p:spPr>
          <a:xfrm>
            <a:off x="14620875" y="7804468"/>
            <a:ext cx="2288540" cy="398780"/>
          </a:xfrm>
          <a:prstGeom prst="rect">
            <a:avLst/>
          </a:prstGeom>
          <a:noFill/>
        </p:spPr>
        <p:txBody>
          <a:bodyPr wrap="square" rtlCol="0">
            <a:spAutoFit/>
          </a:bodyPr>
          <a:lstStyle/>
          <a:p>
            <a:pPr algn="l" fontAlgn="base" latinLnBrk="1"/>
            <a:r>
              <a:rPr lang="en-US" altLang="zh-CN" sz="2000" dirty="0">
                <a:latin typeface="+mj-ea"/>
                <a:ea typeface="+mj-ea"/>
                <a:cs typeface="Times New Roman" panose="02020603050405020304" pitchFamily="18" charset="0"/>
              </a:rPr>
              <a:t>CLIP</a:t>
            </a:r>
            <a:r>
              <a:rPr lang="zh-CN" altLang="en-US" sz="2000" dirty="0">
                <a:latin typeface="+mj-ea"/>
                <a:ea typeface="+mj-ea"/>
                <a:cs typeface="Times New Roman" panose="02020603050405020304" pitchFamily="18" charset="0"/>
              </a:rPr>
              <a:t>编码</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01*336"/>
  <p:tag name="TABLE_ENDDRAG_RECT" val="479*373*301*33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263*336"/>
  <p:tag name="TABLE_ENDDRAG_RECT" val="858*369*263*33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02.6276377952756,&quot;left&quot;:176.67858267716537,&quot;top&quot;:241.60700787401575,&quot;width&quot;:1086.8904724409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263*336"/>
  <p:tag name="TABLE_ENDDRAG_RECT" val="858*369*263*336"/>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34.xml><?xml version="1.0" encoding="utf-8"?>
<p:tagLst xmlns:a="http://schemas.openxmlformats.org/drawingml/2006/main" xmlns:r="http://schemas.openxmlformats.org/officeDocument/2006/relationships" xmlns:p="http://schemas.openxmlformats.org/presentationml/2006/main">
  <p:tag name="TABLE_ENDDRAG_ORIGIN_RECT" val="301*336"/>
  <p:tag name="TABLE_ENDDRAG_RECT" val="479*373*301*336"/>
</p:tagLst>
</file>

<file path=ppt/tags/tag35.xml><?xml version="1.0" encoding="utf-8"?>
<p:tagLst xmlns:a="http://schemas.openxmlformats.org/drawingml/2006/main" xmlns:r="http://schemas.openxmlformats.org/officeDocument/2006/relationships" xmlns:p="http://schemas.openxmlformats.org/presentationml/2006/main">
  <p:tag name="TABLE_ENDDRAG_ORIGIN_RECT" val="263*336"/>
  <p:tag name="TABLE_ENDDRAG_RECT" val="858*369*263*336"/>
</p:tagLst>
</file>

<file path=ppt/tags/tag36.xml><?xml version="1.0" encoding="utf-8"?>
<p:tagLst xmlns:a="http://schemas.openxmlformats.org/drawingml/2006/main" xmlns:r="http://schemas.openxmlformats.org/officeDocument/2006/relationships" xmlns:p="http://schemas.openxmlformats.org/presentationml/2006/main">
  <p:tag name="TABLE_ENDDRAG_ORIGIN_RECT" val="263*336"/>
  <p:tag name="TABLE_ENDDRAG_RECT" val="858*369*263*33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2.2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2.2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3.4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3.4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3.4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97.95,&quot;left&quot;:533.55,&quot;top&quot;:163.8,&quot;width&quot;:163.45}"/>
</p:tagLst>
</file>

<file path=ppt/tags/tag43.xml><?xml version="1.0" encoding="utf-8"?>
<p:tagLst xmlns:a="http://schemas.openxmlformats.org/drawingml/2006/main" xmlns:r="http://schemas.openxmlformats.org/officeDocument/2006/relationships" xmlns:p="http://schemas.openxmlformats.org/presentationml/2006/main">
  <p:tag name="TABLE_ENDDRAG_ORIGIN_RECT" val="435*326"/>
  <p:tag name="TABLE_ENDDRAG_RECT" val="6*315*435*3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68.04685039370077,&quot;left&quot;:12.628582677165285,&quot;top&quot;:218.05700787401574,&quot;width&quot;:1250.94047244094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2330</Words>
  <Application>Microsoft Office PowerPoint</Application>
  <PresentationFormat>自定义</PresentationFormat>
  <Paragraphs>229</Paragraphs>
  <Slides>16</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16</vt:i4>
      </vt:variant>
    </vt:vector>
  </HeadingPairs>
  <TitlesOfParts>
    <vt:vector size="29" baseType="lpstr">
      <vt:lpstr>微软雅黑</vt:lpstr>
      <vt:lpstr>等线 Light</vt:lpstr>
      <vt:lpstr>思源黑体 Bold</vt:lpstr>
      <vt:lpstr>Wingdings</vt:lpstr>
      <vt:lpstr>Times New Roman</vt:lpstr>
      <vt:lpstr>方正宝黑体 简 Medium</vt:lpstr>
      <vt:lpstr>Calibri</vt:lpstr>
      <vt:lpstr>方正大黑体_GBK</vt:lpstr>
      <vt:lpstr>Arial</vt:lpstr>
      <vt:lpstr>方正宝黑体 简 Light</vt:lpstr>
      <vt:lpstr>Office Theme</vt:lpstr>
      <vt:lpstr>WPS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蓝紫色项目回顾简约企业介绍中文演示文稿</dc:title>
  <dc:creator/>
  <cp:lastModifiedBy>Lihui Zhang</cp:lastModifiedBy>
  <cp:revision>34</cp:revision>
  <dcterms:created xsi:type="dcterms:W3CDTF">2006-08-16T00:00:00Z</dcterms:created>
  <dcterms:modified xsi:type="dcterms:W3CDTF">2025-12-15T10:05:21Z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A7588BD80F4E4A5DBFD38F911D82077D_12</vt:lpwstr>
  </property>
</Properties>
</file>